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1" r:id="rId3"/>
    <p:sldId id="275" r:id="rId4"/>
    <p:sldId id="309" r:id="rId5"/>
    <p:sldId id="310" r:id="rId6"/>
    <p:sldId id="278" r:id="rId7"/>
    <p:sldId id="283" r:id="rId8"/>
    <p:sldId id="308" r:id="rId9"/>
    <p:sldId id="284" r:id="rId10"/>
    <p:sldId id="285" r:id="rId11"/>
    <p:sldId id="288" r:id="rId12"/>
    <p:sldId id="289" r:id="rId13"/>
    <p:sldId id="286" r:id="rId14"/>
    <p:sldId id="290" r:id="rId15"/>
    <p:sldId id="312" r:id="rId16"/>
    <p:sldId id="287" r:id="rId17"/>
    <p:sldId id="313" r:id="rId18"/>
    <p:sldId id="291" r:id="rId19"/>
    <p:sldId id="292" r:id="rId20"/>
    <p:sldId id="293" r:id="rId21"/>
    <p:sldId id="294" r:id="rId22"/>
    <p:sldId id="276" r:id="rId23"/>
    <p:sldId id="277" r:id="rId24"/>
    <p:sldId id="295" r:id="rId25"/>
    <p:sldId id="297" r:id="rId26"/>
    <p:sldId id="298" r:id="rId27"/>
    <p:sldId id="299" r:id="rId28"/>
    <p:sldId id="296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258" r:id="rId38"/>
    <p:sldId id="259" r:id="rId39"/>
    <p:sldId id="260" r:id="rId40"/>
    <p:sldId id="28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/>
    <p:restoredTop sz="95840"/>
  </p:normalViewPr>
  <p:slideViewPr>
    <p:cSldViewPr snapToGrid="0" snapToObjects="1" showGuides="1">
      <p:cViewPr varScale="1">
        <p:scale>
          <a:sx n="72" d="100"/>
          <a:sy n="72" d="100"/>
        </p:scale>
        <p:origin x="2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RUOBIN" userId="668fec99-ebcb-4465-b94a-654fb3f035f1" providerId="ADAL" clId="{A78BEE05-C2DC-4B7D-BEC1-D229B1B2C3DF}"/>
    <pc:docChg chg="modSld sldOrd">
      <pc:chgData name="LIRUOBIN" userId="668fec99-ebcb-4465-b94a-654fb3f035f1" providerId="ADAL" clId="{A78BEE05-C2DC-4B7D-BEC1-D229B1B2C3DF}" dt="2023-06-23T11:30:25.057" v="1"/>
      <pc:docMkLst>
        <pc:docMk/>
      </pc:docMkLst>
      <pc:sldChg chg="ord">
        <pc:chgData name="LIRUOBIN" userId="668fec99-ebcb-4465-b94a-654fb3f035f1" providerId="ADAL" clId="{A78BEE05-C2DC-4B7D-BEC1-D229B1B2C3DF}" dt="2023-06-23T11:30:25.057" v="1"/>
        <pc:sldMkLst>
          <pc:docMk/>
          <pc:sldMk cId="3270195551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7D923-6C2A-1D45-BE12-BD27D3391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1288CF-2AAD-7A48-AD26-4040F9FB1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543C16-AF55-B147-823B-44D6C9BA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C32291-B889-5C40-B6AF-81560526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11FBD9-8BA7-D74B-9E5E-279641FE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47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432AC-DFD5-9747-B75D-928F56FC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DFE275-B1ED-FA40-BA0F-D99EED0C1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DD87C-9F8D-A54C-A540-2CF944AE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ADAD3F-8A85-4947-8E19-250F746C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C3CFA-EF8B-E64A-A3DD-A696712E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06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E58A32-FFCD-824C-BFD1-44339C380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86876-E543-204D-A912-D8DB9D845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F6D991-8534-8444-B5D7-7B122DE3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D8A72-1846-B04F-9C3C-700933D1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4D18C-8072-8544-BCEB-54954F2B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63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BE4F8-0E5B-C541-B1B2-568EACAA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7EF4B-0AF1-E343-9DE3-572E2ED23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44029-741B-0947-9C97-9DA80E49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5E1466-B88D-4E48-B58A-D91CDE7C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CF61D-EB96-7C4C-AE4B-FEB039F9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3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9E6C2-73DE-044E-99EB-AFD28B2B8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E9C722-0F53-504D-885B-F36D96521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ADAF1-7B6D-2946-8996-511F7075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E7D41-B4E2-FB41-9961-73AFE405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66A96-DE70-7F42-8963-4206E84B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37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19F85-E321-5747-A7A5-DA05D697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B5065-5F29-294A-B826-95920CC94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D3416F-6ACA-2E49-95E8-D544171D9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ABF1BB-7402-AB43-AA53-012399B6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A1702-AD1D-EB46-8AE9-48F2AC3B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401B4-DA7A-4447-9693-C9CF9D8E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84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9EAEB-996A-FE41-A368-A5627A2D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22F80D-C05A-0E4A-9D0F-ED5487C4F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549BA7-A4D2-7344-8988-A89F7BB83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112D50-9691-284B-B718-B38EB4864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E788DD-3731-584A-8486-EDD63288F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82AF966-6781-7B42-B605-5C5982D5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968519-8AE4-E541-B7C7-1930AD90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E5C446-5EE0-D74D-AF86-7FBFB384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76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270BE-7AD5-0C44-B21C-617199A4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FD5091-90A8-574B-A304-1032C74E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D3A1D2-7D47-904C-A85D-743324BD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DFE812-D247-6141-AD61-08E60D3F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92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47D166-8EE8-1D4B-9480-1D08AC4D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D41DA7-B831-C74E-8F64-70BAC19A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338B96-DA7F-9246-898D-3F8B1385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18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7C636-6EF3-334A-966E-D43202C31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877BE-6A4B-2142-80E9-A39ABA709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D41607-A0DC-4148-A586-BA599800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31451-8E29-3B4B-AFE1-49E6E5E2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F04B61-A938-374B-8B23-7736C60C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543E78-1FCB-F84D-A6DE-6EF0EF49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30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88023-5693-964F-91F2-C6C2F680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B7312C-C377-9242-86FF-F197A7F2D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B8F0B8-6A01-444B-9E55-D6A2877F0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A6A715-AFD7-CA4B-9D8B-1B113EDA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B1CA20-6F5A-9146-9107-E7163A2B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AA0FC6-F3F7-A74F-8247-098F9470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890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6A1323-29DC-0A4F-9E3C-702C589E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F75F8-56BA-7B47-BE95-B1090BDDE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1852A-8B32-464E-979B-EE58F609D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15067-7008-BA41-AA89-1BD5DA0F9A18}" type="datetimeFigureOut">
              <a:rPr kumimoji="1" lang="zh-CN" altLang="en-US" smtClean="0"/>
              <a:t>2023/6/23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0FD2F-352D-2547-A137-FFAAE020F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FF332-655B-B64E-A937-D96FF06AA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D7841-2992-064A-B0FC-61E955237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8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doc.qt.io/qt-5/qmessagebo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.qt.io/qt-5/qcoreapplication.html#quit" TargetMode="External"/><Relationship Id="rId5" Type="http://schemas.openxmlformats.org/officeDocument/2006/relationships/hyperlink" Target="https://doc.qt.io/qt-5/qcoreapplication.html#exit" TargetMode="External"/><Relationship Id="rId4" Type="http://schemas.openxmlformats.org/officeDocument/2006/relationships/hyperlink" Target="https://doc.qt.io/qt-5/qapplication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.qt.io/qt-5/qstatusbar.html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doc.qt.io/qt-5/qmenubar.html" TargetMode="External"/><Relationship Id="rId2" Type="http://schemas.openxmlformats.org/officeDocument/2006/relationships/hyperlink" Target="https://doc.qt.io/qt-5/qmainwindow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.qt.io/qt-5/qdockwidget.html" TargetMode="External"/><Relationship Id="rId5" Type="http://schemas.openxmlformats.org/officeDocument/2006/relationships/hyperlink" Target="https://doc.qt.io/qt-5/qtoolbar.html" TargetMode="External"/><Relationship Id="rId4" Type="http://schemas.openxmlformats.org/officeDocument/2006/relationships/hyperlink" Target="https://doc.qt.io/qt-5/widget-classes.html#main-window-and-related-class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459EE-FAB0-AE4F-B5A2-EAD5C85AF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076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CN" b="1" dirty="0"/>
              <a:t>GUI</a:t>
            </a:r>
            <a:r>
              <a:rPr kumimoji="1" lang="zh-CN" altLang="en-US" b="1" dirty="0"/>
              <a:t>与</a:t>
            </a:r>
            <a:r>
              <a:rPr kumimoji="1" lang="en-US" altLang="zh-CN" b="1" dirty="0"/>
              <a:t>QT</a:t>
            </a:r>
            <a:r>
              <a:rPr kumimoji="1" lang="zh-CN" altLang="en-US" b="1" dirty="0"/>
              <a:t>基础 </a:t>
            </a:r>
            <a:r>
              <a:rPr kumimoji="1" lang="en-US" altLang="zh-CN" b="1" dirty="0"/>
              <a:t>&amp;&amp;</a:t>
            </a:r>
            <a:br>
              <a:rPr kumimoji="1" lang="en-US" altLang="zh-CN" b="1" dirty="0"/>
            </a:br>
            <a:r>
              <a:rPr kumimoji="1" lang="zh-CN" altLang="en-US" b="1" dirty="0"/>
              <a:t>连连看</a:t>
            </a:r>
            <a:r>
              <a:rPr kumimoji="1" lang="en-US" altLang="zh-CN" b="1" dirty="0"/>
              <a:t>(</a:t>
            </a:r>
            <a:r>
              <a:rPr kumimoji="1" lang="en-US" altLang="zh-CN" b="1" dirty="0" err="1"/>
              <a:t>QLink</a:t>
            </a:r>
            <a:r>
              <a:rPr kumimoji="1" lang="en-US" altLang="zh-CN" b="1" dirty="0"/>
              <a:t>)</a:t>
            </a:r>
            <a:r>
              <a:rPr kumimoji="1" lang="zh-CN" altLang="en-US" b="1" dirty="0"/>
              <a:t>大作业项目要求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BC488-362F-8A4A-AD9D-D27B8B1FA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3338"/>
            <a:ext cx="9144000" cy="904461"/>
          </a:xfrm>
        </p:spPr>
        <p:txBody>
          <a:bodyPr/>
          <a:lstStyle/>
          <a:p>
            <a:r>
              <a:rPr kumimoji="1" lang="en-US" altLang="zh-CN" dirty="0"/>
              <a:t>SEP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2023,</a:t>
            </a:r>
            <a:r>
              <a:rPr kumimoji="1" lang="zh-CN" altLang="en-US" dirty="0"/>
              <a:t> </a:t>
            </a:r>
            <a:r>
              <a:rPr kumimoji="1" lang="en-US" altLang="zh-CN" dirty="0"/>
              <a:t>05/24</a:t>
            </a:r>
          </a:p>
          <a:p>
            <a:r>
              <a:rPr kumimoji="1" lang="zh-CN" altLang="en-US" dirty="0"/>
              <a:t>杜东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858AE-BF2B-D16D-EA75-2ED84C582180}"/>
              </a:ext>
            </a:extLst>
          </p:cNvPr>
          <p:cNvSpPr txBox="1"/>
          <p:nvPr/>
        </p:nvSpPr>
        <p:spPr>
          <a:xfrm>
            <a:off x="268224" y="649833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Cre</a:t>
            </a:r>
            <a:r>
              <a:rPr lang="en-US" altLang="zh-CN" dirty="0" err="1"/>
              <a:t>dits</a:t>
            </a:r>
            <a:r>
              <a:rPr lang="en-US" altLang="zh-CN" dirty="0"/>
              <a:t>:</a:t>
            </a:r>
            <a:r>
              <a:rPr lang="zh-CN" altLang="en-US" dirty="0"/>
              <a:t> 杜东 </a:t>
            </a:r>
            <a:r>
              <a:rPr lang="en-US" altLang="zh-CN" dirty="0"/>
              <a:t>SEP</a:t>
            </a:r>
            <a:r>
              <a:rPr lang="zh-CN" altLang="en-US" dirty="0"/>
              <a:t> </a:t>
            </a:r>
            <a:r>
              <a:rPr lang="en-US" altLang="zh-CN" dirty="0"/>
              <a:t>2023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1082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是怎么映射到这个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编程框架上的呢？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Analogclock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</a:t>
            </a:r>
            <a:endParaRPr kumimoji="1"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92CD-C38E-4E2C-3064-7D469A6C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62" y="2417736"/>
            <a:ext cx="6642986" cy="3894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8A85C-AC8D-9A39-93F3-CCFB0FA90B7B}"/>
              </a:ext>
            </a:extLst>
          </p:cNvPr>
          <p:cNvSpPr/>
          <p:nvPr/>
        </p:nvSpPr>
        <p:spPr>
          <a:xfrm>
            <a:off x="575733" y="4633993"/>
            <a:ext cx="8760178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E6405-35AE-0EF8-B76B-6E7E2C6EF957}"/>
              </a:ext>
            </a:extLst>
          </p:cNvPr>
          <p:cNvSpPr/>
          <p:nvPr/>
        </p:nvSpPr>
        <p:spPr>
          <a:xfrm>
            <a:off x="575733" y="5470902"/>
            <a:ext cx="8342489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66473-238C-F7A2-D665-4ABBCAF23452}"/>
              </a:ext>
            </a:extLst>
          </p:cNvPr>
          <p:cNvSpPr txBox="1"/>
          <p:nvPr/>
        </p:nvSpPr>
        <p:spPr>
          <a:xfrm>
            <a:off x="575733" y="4799837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对应</a:t>
            </a:r>
            <a:r>
              <a:rPr lang="en-CN" b="1" dirty="0"/>
              <a:t>阶段</a:t>
            </a:r>
            <a:r>
              <a:rPr lang="en-US" altLang="zh-CN" b="1" dirty="0"/>
              <a:t>1</a:t>
            </a:r>
            <a:r>
              <a:rPr lang="zh-CN" altLang="en-US" b="1" dirty="0"/>
              <a:t>，准备界面和绑定事件</a:t>
            </a:r>
            <a:endParaRPr lang="en-US" altLang="zh-C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B715E-A109-446E-8605-CF81E2D8E5B8}"/>
              </a:ext>
            </a:extLst>
          </p:cNvPr>
          <p:cNvSpPr txBox="1"/>
          <p:nvPr/>
        </p:nvSpPr>
        <p:spPr>
          <a:xfrm>
            <a:off x="575733" y="5427034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对应</a:t>
            </a:r>
            <a:r>
              <a:rPr lang="en-CN" b="1" dirty="0"/>
              <a:t>阶段</a:t>
            </a:r>
            <a:r>
              <a:rPr lang="en-US" altLang="zh-CN" b="1" dirty="0"/>
              <a:t>2</a:t>
            </a:r>
            <a:r>
              <a:rPr lang="zh-CN" altLang="en-US" b="1" dirty="0"/>
              <a:t>，进入循环，处理事件</a:t>
            </a:r>
            <a:endParaRPr lang="en-US" altLang="zh-CN" b="1" dirty="0"/>
          </a:p>
          <a:p>
            <a:r>
              <a:rPr lang="zh-CN" altLang="en-US" b="1" dirty="0"/>
              <a:t>（这里不需要自己写循环，</a:t>
            </a:r>
            <a:r>
              <a:rPr lang="en-US" altLang="zh-CN" b="1" dirty="0"/>
              <a:t>QT</a:t>
            </a:r>
            <a:r>
              <a:rPr lang="zh-CN" altLang="en-US" b="1" dirty="0"/>
              <a:t>帮我</a:t>
            </a:r>
            <a:br>
              <a:rPr lang="en-US" altLang="zh-CN" b="1" dirty="0"/>
            </a:br>
            <a:r>
              <a:rPr lang="zh-CN" altLang="en-US" b="1" dirty="0"/>
              <a:t>们做掉了）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9111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自学路径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851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大作业</a:t>
            </a:r>
            <a:r>
              <a:rPr kumimoji="1" lang="en-US" altLang="zh-CN" dirty="0" err="1"/>
              <a:t>Qlink.pdf</a:t>
            </a:r>
            <a:r>
              <a:rPr kumimoji="1" lang="zh-CN" altLang="en-US" dirty="0"/>
              <a:t>中，在项目介绍前给出了一些练习（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QT GUI 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基础，从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AnalogClock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到推箱子</a:t>
            </a:r>
            <a:r>
              <a:rPr kumimoji="1" lang="zh-CN" altLang="en-US" dirty="0"/>
              <a:t>），一定要自己按照这些要求去做一遍！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849F7-AF88-5905-410C-00E280BF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03600"/>
            <a:ext cx="11430000" cy="345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C6E87-8560-9D38-C1C7-431AE927FAED}"/>
              </a:ext>
            </a:extLst>
          </p:cNvPr>
          <p:cNvSpPr txBox="1"/>
          <p:nvPr/>
        </p:nvSpPr>
        <p:spPr>
          <a:xfrm>
            <a:off x="5271719" y="4117912"/>
            <a:ext cx="597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→</a:t>
            </a:r>
            <a:r>
              <a:rPr lang="zh-CN" altLang="en-US" b="1" dirty="0">
                <a:solidFill>
                  <a:srgbClr val="FF0000"/>
                </a:solidFill>
              </a:rPr>
              <a:t> 确保自己的</a:t>
            </a:r>
            <a:r>
              <a:rPr lang="en-US" altLang="zh-CN" b="1" dirty="0">
                <a:solidFill>
                  <a:srgbClr val="FF0000"/>
                </a:solidFill>
              </a:rPr>
              <a:t>GUI</a:t>
            </a:r>
            <a:r>
              <a:rPr lang="zh-CN" altLang="en-US" b="1" dirty="0">
                <a:solidFill>
                  <a:srgbClr val="FF0000"/>
                </a:solidFill>
              </a:rPr>
              <a:t>编程环境正确，初步理解</a:t>
            </a:r>
            <a:r>
              <a:rPr lang="en-US" altLang="zh-CN" b="1" dirty="0">
                <a:solidFill>
                  <a:srgbClr val="FF0000"/>
                </a:solidFill>
              </a:rPr>
              <a:t>QT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GUI</a:t>
            </a:r>
            <a:r>
              <a:rPr lang="zh-CN" altLang="en-US" b="1" dirty="0">
                <a:solidFill>
                  <a:srgbClr val="FF0000"/>
                </a:solidFill>
              </a:rPr>
              <a:t>的例子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683F5-C2BB-5BD3-D160-2CA41A94C45C}"/>
              </a:ext>
            </a:extLst>
          </p:cNvPr>
          <p:cNvSpPr txBox="1"/>
          <p:nvPr/>
        </p:nvSpPr>
        <p:spPr>
          <a:xfrm>
            <a:off x="5271718" y="5303290"/>
            <a:ext cx="6910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→</a:t>
            </a:r>
            <a:r>
              <a:rPr lang="zh-CN" altLang="en-US" b="1" dirty="0">
                <a:solidFill>
                  <a:srgbClr val="FF0000"/>
                </a:solidFill>
              </a:rPr>
              <a:t> 参照现有的例子进行扩展，学习图形的绘制，学习计时器事件的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处理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暑期自学路径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6851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大作业</a:t>
            </a:r>
            <a:r>
              <a:rPr kumimoji="1" lang="en-US" altLang="zh-CN" dirty="0" err="1"/>
              <a:t>Qlink.pdf</a:t>
            </a:r>
            <a:r>
              <a:rPr kumimoji="1" lang="zh-CN" altLang="en-US" dirty="0"/>
              <a:t>中，在项目介绍前给出了一些练习（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QT GUI 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基础，从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AnalogClock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到推箱子</a:t>
            </a:r>
            <a:r>
              <a:rPr kumimoji="1" lang="zh-CN" altLang="en-US" dirty="0"/>
              <a:t>），一定要自己按照这些要求去做一遍！</a:t>
            </a:r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609D6-E359-D91D-B955-B78A3B43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78" y="203200"/>
            <a:ext cx="8547100" cy="665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F517A-8FA5-56F8-AB03-7CDBE505C215}"/>
              </a:ext>
            </a:extLst>
          </p:cNvPr>
          <p:cNvSpPr txBox="1"/>
          <p:nvPr/>
        </p:nvSpPr>
        <p:spPr>
          <a:xfrm>
            <a:off x="4698656" y="788660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→</a:t>
            </a:r>
            <a:r>
              <a:rPr lang="zh-CN" altLang="en-US" b="1" dirty="0">
                <a:solidFill>
                  <a:srgbClr val="FF0000"/>
                </a:solidFill>
              </a:rPr>
              <a:t> 学习键盘按键事件的处理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86743-496A-8F58-43D8-51EBD6D0D921}"/>
              </a:ext>
            </a:extLst>
          </p:cNvPr>
          <p:cNvSpPr txBox="1"/>
          <p:nvPr/>
        </p:nvSpPr>
        <p:spPr>
          <a:xfrm>
            <a:off x="4698656" y="4001294"/>
            <a:ext cx="668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→</a:t>
            </a:r>
            <a:r>
              <a:rPr lang="zh-CN" altLang="en-US" b="1" dirty="0">
                <a:solidFill>
                  <a:srgbClr val="FF0000"/>
                </a:solidFill>
              </a:rPr>
              <a:t> 实现一个更复杂的交互操作，通过键盘来控制界面元素的移动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61B49-0E78-1B2A-11FF-B2F2D5F2D066}"/>
              </a:ext>
            </a:extLst>
          </p:cNvPr>
          <p:cNvSpPr txBox="1"/>
          <p:nvPr/>
        </p:nvSpPr>
        <p:spPr>
          <a:xfrm>
            <a:off x="4767964" y="6069340"/>
            <a:ext cx="73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→</a:t>
            </a:r>
            <a:r>
              <a:rPr lang="zh-CN" altLang="en-US" b="1" dirty="0">
                <a:solidFill>
                  <a:srgbClr val="FF0000"/>
                </a:solidFill>
              </a:rPr>
              <a:t> 实现一个更更复杂的应用逻辑，通过移动的小人来影响其他界面元素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4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请大家下来后自己自己阅读</a:t>
            </a:r>
            <a:r>
              <a:rPr kumimoji="1" lang="en-US" altLang="zh-CN" dirty="0" err="1"/>
              <a:t>analogclock.cpp</a:t>
            </a:r>
            <a:r>
              <a:rPr kumimoji="1" lang="zh-CN" altLang="en-US" dirty="0"/>
              <a:t>中的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代码及其注释</a:t>
            </a:r>
            <a:r>
              <a:rPr kumimoji="1" lang="zh-CN" altLang="en-US" dirty="0"/>
              <a:t>来学习</a:t>
            </a:r>
            <a:r>
              <a:rPr kumimoji="1" lang="en-US" altLang="zh-CN" dirty="0"/>
              <a:t>analog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中的基本图形的绘制</a:t>
            </a:r>
            <a:endParaRPr kumimoji="1"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1FF84-F612-5328-9767-2EBE9F4A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53" y="1758156"/>
            <a:ext cx="46101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7BDEA-5FC2-E9B5-55A6-DE456447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3" y="4441824"/>
            <a:ext cx="11153434" cy="21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25354" cy="2033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CN" dirty="0"/>
              <a:t>怎么</a:t>
            </a:r>
            <a:r>
              <a:rPr kumimoji="1" lang="zh-CN" altLang="en-US" dirty="0"/>
              <a:t>增加一个秒针（如右图的红色）</a:t>
            </a:r>
            <a:endParaRPr kumimoji="1" lang="en-US" altLang="zh-CN" dirty="0"/>
          </a:p>
          <a:p>
            <a:r>
              <a:rPr kumimoji="1" lang="zh-CN" altLang="en-US" dirty="0"/>
              <a:t>仿照分针和时针去绘制秒针的三角形基本图形（以及配置的颜色）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 err="1"/>
              <a:t>paintEvent</a:t>
            </a:r>
            <a:r>
              <a:rPr kumimoji="1" lang="zh-CN" altLang="en-US" dirty="0"/>
              <a:t>中实现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74D35-A5B1-1F47-E538-8187A85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42" y="365125"/>
            <a:ext cx="25273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D61C3-60A6-8D9E-A7FF-9DA94A9A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2399"/>
            <a:ext cx="5251156" cy="166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75246-A03F-3B8E-0A2B-A02A1E78D8B1}"/>
              </a:ext>
            </a:extLst>
          </p:cNvPr>
          <p:cNvSpPr txBox="1"/>
          <p:nvPr/>
        </p:nvSpPr>
        <p:spPr>
          <a:xfrm>
            <a:off x="0" y="60507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用三个点来表示秒针</a:t>
            </a:r>
            <a:r>
              <a:rPr lang="zh-CN" altLang="en-US" dirty="0"/>
              <a:t>，长度控制得比分针长</a:t>
            </a:r>
            <a:endParaRPr lang="en-C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7AE26C-4B51-68ED-CA9F-EC27DDB3A2BE}"/>
              </a:ext>
            </a:extLst>
          </p:cNvPr>
          <p:cNvCxnSpPr>
            <a:cxnSpLocks/>
          </p:cNvCxnSpPr>
          <p:nvPr/>
        </p:nvCxnSpPr>
        <p:spPr>
          <a:xfrm>
            <a:off x="4662616" y="4333101"/>
            <a:ext cx="463962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74A533-0852-8146-7437-82607121DB6C}"/>
              </a:ext>
            </a:extLst>
          </p:cNvPr>
          <p:cNvCxnSpPr>
            <a:cxnSpLocks/>
          </p:cNvCxnSpPr>
          <p:nvPr/>
        </p:nvCxnSpPr>
        <p:spPr>
          <a:xfrm flipV="1">
            <a:off x="5935362" y="3260725"/>
            <a:ext cx="0" cy="3403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BD2C58-BD81-58A3-7BA6-D1666DFCE7B2}"/>
              </a:ext>
            </a:extLst>
          </p:cNvPr>
          <p:cNvSpPr txBox="1"/>
          <p:nvPr/>
        </p:nvSpPr>
        <p:spPr>
          <a:xfrm>
            <a:off x="9234616" y="41289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14AAC-3076-7DFD-A78C-89DE89BE7C82}"/>
              </a:ext>
            </a:extLst>
          </p:cNvPr>
          <p:cNvSpPr txBox="1"/>
          <p:nvPr/>
        </p:nvSpPr>
        <p:spPr>
          <a:xfrm>
            <a:off x="5792534" y="298031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29E183-5227-FD32-9D72-E02A22542D87}"/>
              </a:ext>
            </a:extLst>
          </p:cNvPr>
          <p:cNvSpPr txBox="1"/>
          <p:nvPr/>
        </p:nvSpPr>
        <p:spPr>
          <a:xfrm>
            <a:off x="5349923" y="428706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(0,0)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EA2C5-9F82-4274-640C-3B33E901CE22}"/>
              </a:ext>
            </a:extLst>
          </p:cNvPr>
          <p:cNvSpPr txBox="1"/>
          <p:nvPr/>
        </p:nvSpPr>
        <p:spPr>
          <a:xfrm>
            <a:off x="6338585" y="42870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B36419-1657-3617-2331-009D8C268053}"/>
              </a:ext>
            </a:extLst>
          </p:cNvPr>
          <p:cNvSpPr txBox="1"/>
          <p:nvPr/>
        </p:nvSpPr>
        <p:spPr>
          <a:xfrm>
            <a:off x="4950897" y="428706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-5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40649-7A51-6B6A-DD43-9BC327CF142F}"/>
              </a:ext>
            </a:extLst>
          </p:cNvPr>
          <p:cNvSpPr txBox="1"/>
          <p:nvPr/>
        </p:nvSpPr>
        <p:spPr>
          <a:xfrm>
            <a:off x="5657700" y="33496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DCD428-43CB-C075-80AB-6E6C7B59FC80}"/>
              </a:ext>
            </a:extLst>
          </p:cNvPr>
          <p:cNvSpPr txBox="1"/>
          <p:nvPr/>
        </p:nvSpPr>
        <p:spPr>
          <a:xfrm>
            <a:off x="5420455" y="636139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-80</a:t>
            </a:r>
            <a:endParaRPr lang="en-CN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4AFCD6-115A-1A1E-B801-210B3F56644B}"/>
              </a:ext>
            </a:extLst>
          </p:cNvPr>
          <p:cNvCxnSpPr>
            <a:cxnSpLocks/>
          </p:cNvCxnSpPr>
          <p:nvPr/>
        </p:nvCxnSpPr>
        <p:spPr>
          <a:xfrm>
            <a:off x="5935362" y="3534594"/>
            <a:ext cx="12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CFF211-DF82-AD4D-79D3-D40EB8DE1A5F}"/>
              </a:ext>
            </a:extLst>
          </p:cNvPr>
          <p:cNvCxnSpPr>
            <a:cxnSpLocks/>
          </p:cNvCxnSpPr>
          <p:nvPr/>
        </p:nvCxnSpPr>
        <p:spPr>
          <a:xfrm>
            <a:off x="5935362" y="6550739"/>
            <a:ext cx="120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445E91-C005-6A1E-96D8-611092C1A97F}"/>
              </a:ext>
            </a:extLst>
          </p:cNvPr>
          <p:cNvCxnSpPr>
            <a:cxnSpLocks/>
          </p:cNvCxnSpPr>
          <p:nvPr/>
        </p:nvCxnSpPr>
        <p:spPr>
          <a:xfrm flipV="1">
            <a:off x="6491832" y="4209535"/>
            <a:ext cx="0" cy="12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E7DAFA-F5F8-329B-C3AF-70ECD0EEDB85}"/>
              </a:ext>
            </a:extLst>
          </p:cNvPr>
          <p:cNvCxnSpPr>
            <a:cxnSpLocks/>
          </p:cNvCxnSpPr>
          <p:nvPr/>
        </p:nvCxnSpPr>
        <p:spPr>
          <a:xfrm flipV="1">
            <a:off x="5201396" y="4212613"/>
            <a:ext cx="0" cy="12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3388A88-B603-84DB-1772-A59C57D982E5}"/>
              </a:ext>
            </a:extLst>
          </p:cNvPr>
          <p:cNvSpPr/>
          <p:nvPr/>
        </p:nvSpPr>
        <p:spPr>
          <a:xfrm>
            <a:off x="6415208" y="3457689"/>
            <a:ext cx="153247" cy="15324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04C468-2D2F-0CC4-FD26-D47264497FFF}"/>
              </a:ext>
            </a:extLst>
          </p:cNvPr>
          <p:cNvSpPr/>
          <p:nvPr/>
        </p:nvSpPr>
        <p:spPr>
          <a:xfrm>
            <a:off x="5165861" y="3457689"/>
            <a:ext cx="153247" cy="15324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92E130-E56E-6CC3-8CCB-45FD9D5CA014}"/>
              </a:ext>
            </a:extLst>
          </p:cNvPr>
          <p:cNvSpPr/>
          <p:nvPr/>
        </p:nvSpPr>
        <p:spPr>
          <a:xfrm>
            <a:off x="5856735" y="6444665"/>
            <a:ext cx="153247" cy="153247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64BFEE-A266-9CB4-7F1B-443D5C55BBF3}"/>
              </a:ext>
            </a:extLst>
          </p:cNvPr>
          <p:cNvCxnSpPr>
            <a:stCxn id="38" idx="6"/>
            <a:endCxn id="37" idx="2"/>
          </p:cNvCxnSpPr>
          <p:nvPr/>
        </p:nvCxnSpPr>
        <p:spPr>
          <a:xfrm>
            <a:off x="5319108" y="3534313"/>
            <a:ext cx="1096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14A09B-4F33-652D-8304-5C0D0668311D}"/>
              </a:ext>
            </a:extLst>
          </p:cNvPr>
          <p:cNvCxnSpPr>
            <a:cxnSpLocks/>
            <a:stCxn id="38" idx="4"/>
            <a:endCxn id="39" idx="4"/>
          </p:cNvCxnSpPr>
          <p:nvPr/>
        </p:nvCxnSpPr>
        <p:spPr>
          <a:xfrm>
            <a:off x="5242485" y="3610936"/>
            <a:ext cx="690874" cy="2986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A54A75-4544-1396-8BD8-61436B8B8417}"/>
              </a:ext>
            </a:extLst>
          </p:cNvPr>
          <p:cNvCxnSpPr>
            <a:cxnSpLocks/>
            <a:stCxn id="37" idx="4"/>
            <a:endCxn id="39" idx="4"/>
          </p:cNvCxnSpPr>
          <p:nvPr/>
        </p:nvCxnSpPr>
        <p:spPr>
          <a:xfrm flipH="1">
            <a:off x="5933359" y="3610936"/>
            <a:ext cx="558473" cy="2986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25354" cy="2033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CN" dirty="0"/>
              <a:t>怎么</a:t>
            </a:r>
            <a:r>
              <a:rPr kumimoji="1" lang="zh-CN" altLang="en-US" dirty="0"/>
              <a:t>增加一个秒针（如右图的红色）</a:t>
            </a:r>
            <a:endParaRPr kumimoji="1" lang="en-US" altLang="zh-CN" dirty="0"/>
          </a:p>
          <a:p>
            <a:r>
              <a:rPr kumimoji="1" lang="zh-CN" altLang="en-US" dirty="0"/>
              <a:t>仿照分针和时针去绘制秒针的三角形基本图形（以及配置的颜色）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 err="1"/>
              <a:t>paintEvent</a:t>
            </a:r>
            <a:r>
              <a:rPr kumimoji="1" lang="zh-CN" altLang="en-US" dirty="0"/>
              <a:t>中实现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74D35-A5B1-1F47-E538-8187A85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42" y="365125"/>
            <a:ext cx="25273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D61C3-60A6-8D9E-A7FF-9DA94A9A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2399"/>
            <a:ext cx="5251156" cy="166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75246-A03F-3B8E-0A2B-A02A1E78D8B1}"/>
              </a:ext>
            </a:extLst>
          </p:cNvPr>
          <p:cNvSpPr txBox="1"/>
          <p:nvPr/>
        </p:nvSpPr>
        <p:spPr>
          <a:xfrm>
            <a:off x="0" y="60507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用三个点来表示秒针</a:t>
            </a:r>
            <a:r>
              <a:rPr lang="zh-CN" altLang="en-US" dirty="0"/>
              <a:t>，长度控制得比分针长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0A81-5F29-E6E8-9297-8F3A7C7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40" y="4342399"/>
            <a:ext cx="4064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7C269-BC01-391A-757C-E2B0EC966BDE}"/>
              </a:ext>
            </a:extLst>
          </p:cNvPr>
          <p:cNvSpPr txBox="1"/>
          <p:nvPr/>
        </p:nvSpPr>
        <p:spPr>
          <a:xfrm>
            <a:off x="4597272" y="606686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将分针修改为蓝色</a:t>
            </a:r>
            <a:r>
              <a:rPr lang="zh-CN" altLang="en-US" dirty="0"/>
              <a:t>，秒针为红色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DD05C-C434-B30E-A193-D99EF11F7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592" y="4018549"/>
            <a:ext cx="4533900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AAA70-B37C-A56A-5D52-3D4C9947F23A}"/>
              </a:ext>
            </a:extLst>
          </p:cNvPr>
          <p:cNvSpPr txBox="1"/>
          <p:nvPr/>
        </p:nvSpPr>
        <p:spPr>
          <a:xfrm>
            <a:off x="8494040" y="607793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根据当前的时间来旋转位置</a:t>
            </a:r>
            <a:r>
              <a:rPr lang="zh-CN" altLang="en-US" dirty="0"/>
              <a:t>，绘制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0420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35229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CN" dirty="0"/>
              <a:t>怎么</a:t>
            </a:r>
            <a:r>
              <a:rPr kumimoji="1" lang="zh-CN" altLang="en-US" dirty="0"/>
              <a:t>增加一个秒针（如右图的红色）</a:t>
            </a:r>
            <a:endParaRPr kumimoji="1" lang="en-US" altLang="zh-CN" dirty="0"/>
          </a:p>
          <a:p>
            <a:r>
              <a:rPr kumimoji="1" lang="zh-CN" altLang="en-US" dirty="0"/>
              <a:t>仿照分针和时针去绘制秒针的三角形基本图形</a:t>
            </a:r>
            <a:br>
              <a:rPr kumimoji="1" lang="en-US" altLang="zh-CN" dirty="0"/>
            </a:br>
            <a:r>
              <a:rPr kumimoji="1" lang="zh-CN" altLang="en-US" dirty="0"/>
              <a:t>（以及配置的颜色）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paintEvent</a:t>
            </a:r>
            <a:r>
              <a:rPr kumimoji="1" lang="zh-CN" altLang="en-US" dirty="0"/>
              <a:t>中实现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涉及到的</a:t>
            </a:r>
            <a:r>
              <a:rPr kumimoji="1" lang="en-US" altLang="zh-CN" dirty="0"/>
              <a:t>QT</a:t>
            </a:r>
            <a:r>
              <a:rPr kumimoji="1" lang="zh-CN" altLang="en-US" dirty="0"/>
              <a:t>中的基本类型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QPoint</a:t>
            </a:r>
            <a:r>
              <a:rPr kumimoji="1" lang="zh-CN" altLang="en-US" dirty="0"/>
              <a:t>表示一个点，</a:t>
            </a:r>
            <a:r>
              <a:rPr kumimoji="1" lang="en-US" altLang="zh-CN" dirty="0" err="1">
                <a:solidFill>
                  <a:srgbClr val="FF0000"/>
                </a:solidFill>
              </a:rPr>
              <a:t>Qcolor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QT</a:t>
            </a:r>
            <a:r>
              <a:rPr kumimoji="1" lang="zh-CN" altLang="en-US" dirty="0"/>
              <a:t>中的颜色（</a:t>
            </a:r>
            <a:r>
              <a:rPr kumimoji="1" lang="en-US" altLang="zh-CN" dirty="0" err="1"/>
              <a:t>RGB+Alpha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lang="en-US" dirty="0" err="1">
                <a:solidFill>
                  <a:srgbClr val="FF0000"/>
                </a:solidFill>
              </a:rPr>
              <a:t>Qpainter</a:t>
            </a:r>
            <a:r>
              <a:rPr lang="en-US" dirty="0" err="1"/>
              <a:t>类似一个画笔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74D35-A5B1-1F47-E538-8187A85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42" y="365125"/>
            <a:ext cx="25273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D61C3-60A6-8D9E-A7FF-9DA94A9A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596" y="4339797"/>
            <a:ext cx="5251156" cy="166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75246-A03F-3B8E-0A2B-A02A1E78D8B1}"/>
              </a:ext>
            </a:extLst>
          </p:cNvPr>
          <p:cNvSpPr txBox="1"/>
          <p:nvPr/>
        </p:nvSpPr>
        <p:spPr>
          <a:xfrm>
            <a:off x="0" y="60507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用三个点来表示秒针</a:t>
            </a:r>
            <a:r>
              <a:rPr lang="zh-CN" altLang="en-US" dirty="0"/>
              <a:t>，长度控制得比分针长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0A81-5F29-E6E8-9297-8F3A7C7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40" y="4342399"/>
            <a:ext cx="4064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7C269-BC01-391A-757C-E2B0EC966BDE}"/>
              </a:ext>
            </a:extLst>
          </p:cNvPr>
          <p:cNvSpPr txBox="1"/>
          <p:nvPr/>
        </p:nvSpPr>
        <p:spPr>
          <a:xfrm>
            <a:off x="4597272" y="606686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将分针修改为蓝色</a:t>
            </a:r>
            <a:r>
              <a:rPr lang="zh-CN" altLang="en-US" dirty="0"/>
              <a:t>，秒针为红色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DD05C-C434-B30E-A193-D99EF11F7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592" y="4474734"/>
            <a:ext cx="4533900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AAA70-B37C-A56A-5D52-3D4C9947F23A}"/>
              </a:ext>
            </a:extLst>
          </p:cNvPr>
          <p:cNvSpPr txBox="1"/>
          <p:nvPr/>
        </p:nvSpPr>
        <p:spPr>
          <a:xfrm>
            <a:off x="8494040" y="653411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根据当前的时间来旋转位置</a:t>
            </a:r>
            <a:r>
              <a:rPr lang="zh-CN" altLang="en-US" dirty="0"/>
              <a:t>，绘制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9755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35229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颜色：可以使用</a:t>
            </a:r>
            <a:r>
              <a:rPr kumimoji="1" lang="en-US" altLang="zh-CN" dirty="0"/>
              <a:t>Adobe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Color</a:t>
            </a:r>
            <a:r>
              <a:rPr kumimoji="1" lang="zh-CN" altLang="en-US" dirty="0"/>
              <a:t>等类似的工具网站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也可以自己慢慢积累自己喜欢的颜色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74D35-A5B1-1F47-E538-8187A85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42" y="365125"/>
            <a:ext cx="252730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30A81-5F29-E6E8-9297-8F3A7C79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857" y="4339797"/>
            <a:ext cx="4064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7C269-BC01-391A-757C-E2B0EC966BDE}"/>
              </a:ext>
            </a:extLst>
          </p:cNvPr>
          <p:cNvSpPr txBox="1"/>
          <p:nvPr/>
        </p:nvSpPr>
        <p:spPr>
          <a:xfrm>
            <a:off x="8302089" y="606426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将分针修改为蓝色</a:t>
            </a:r>
            <a:r>
              <a:rPr lang="zh-CN" altLang="en-US" dirty="0"/>
              <a:t>，秒针为红色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43A9A-D32B-B8C9-CC2A-03295FF8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0" y="2825059"/>
            <a:ext cx="7306861" cy="38316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B0AFD-7AB1-0BA0-F1FA-67F34B5A4B70}"/>
              </a:ext>
            </a:extLst>
          </p:cNvPr>
          <p:cNvSpPr/>
          <p:nvPr/>
        </p:nvSpPr>
        <p:spPr>
          <a:xfrm>
            <a:off x="183868" y="4781320"/>
            <a:ext cx="2405096" cy="1949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94372-1A57-B4F3-91A1-6D6956BA4DE1}"/>
              </a:ext>
            </a:extLst>
          </p:cNvPr>
          <p:cNvSpPr txBox="1"/>
          <p:nvPr/>
        </p:nvSpPr>
        <p:spPr>
          <a:xfrm>
            <a:off x="6025664" y="3823100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color.adobe.com</a:t>
            </a:r>
            <a:r>
              <a:rPr lang="en-US" dirty="0"/>
              <a:t>/create/color-wheel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70528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善用</a:t>
            </a:r>
            <a:r>
              <a:rPr kumimoji="1" lang="en-US" altLang="zh-CN" dirty="0">
                <a:solidFill>
                  <a:srgbClr val="FF0000"/>
                </a:solidFill>
              </a:rPr>
              <a:t>QT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IDE</a:t>
            </a:r>
            <a:r>
              <a:rPr kumimoji="1" lang="zh-CN" altLang="en-US" dirty="0">
                <a:solidFill>
                  <a:srgbClr val="FF0000"/>
                </a:solidFill>
              </a:rPr>
              <a:t>的</a:t>
            </a:r>
            <a:r>
              <a:rPr kumimoji="1" lang="en-US" altLang="zh-CN" dirty="0">
                <a:solidFill>
                  <a:srgbClr val="FF0000"/>
                </a:solidFill>
              </a:rPr>
              <a:t>Context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Helper</a:t>
            </a:r>
          </a:p>
        </p:txBody>
      </p:sp>
    </p:spTree>
    <p:extLst>
      <p:ext uri="{BB962C8B-B14F-4D97-AF65-F5344CB8AC3E}">
        <p14:creationId xmlns:p14="http://schemas.microsoft.com/office/powerpoint/2010/main" val="252975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F7BC1-5814-CAC6-2A2D-A2B074D6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2" y="632525"/>
            <a:ext cx="11518900" cy="605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CN" b="1" dirty="0">
                <a:solidFill>
                  <a:srgbClr val="FF0000"/>
                </a:solidFill>
              </a:rPr>
              <a:t>怎么快速知道这里的Q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CN" b="1" dirty="0">
                <a:solidFill>
                  <a:srgbClr val="FF0000"/>
                </a:solidFill>
              </a:rPr>
              <a:t>olor的定义是什么意思呢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把鼠标移动到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上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2CFD7-44F8-D2D6-CB72-5C7AFF1E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64" y="4488336"/>
            <a:ext cx="71882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3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kumimoji="1" lang="zh-CN" altLang="en-US" b="1" dirty="0"/>
              <a:t>前提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如果</a:t>
            </a:r>
            <a:r>
              <a:rPr kumimoji="1" lang="en-US" altLang="zh-CN" dirty="0"/>
              <a:t>QT</a:t>
            </a:r>
            <a:r>
              <a:rPr kumimoji="1" lang="zh-CN" altLang="en-US" dirty="0"/>
              <a:t>环境还没有配置好的，尽早联系助教去沟通环境的配置</a:t>
            </a:r>
            <a:endParaRPr kumimoji="1" lang="en-US" altLang="zh-CN" dirty="0"/>
          </a:p>
          <a:p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4790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72298-C241-6718-7E14-466DBEBE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5" y="1690688"/>
            <a:ext cx="8234766" cy="475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）右键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选择</a:t>
            </a:r>
            <a:r>
              <a:rPr lang="en-US" altLang="zh-CN" b="1" dirty="0">
                <a:solidFill>
                  <a:srgbClr val="FF0000"/>
                </a:solidFill>
              </a:rPr>
              <a:t>Context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Help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7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72298-C241-6718-7E14-466DBEBE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5" y="1690688"/>
            <a:ext cx="8234766" cy="475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）右键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选择</a:t>
            </a:r>
            <a:r>
              <a:rPr lang="en-US" altLang="zh-CN" b="1" dirty="0">
                <a:solidFill>
                  <a:srgbClr val="FF0000"/>
                </a:solidFill>
              </a:rPr>
              <a:t>Context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Help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10503-C9F4-EE84-7D1B-5E6BCBFD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067"/>
            <a:ext cx="12192000" cy="6357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77BFB-8284-B50C-CFE2-E7C5DDAEA8E3}"/>
              </a:ext>
            </a:extLst>
          </p:cNvPr>
          <p:cNvSpPr txBox="1"/>
          <p:nvPr/>
        </p:nvSpPr>
        <p:spPr>
          <a:xfrm>
            <a:off x="5259802" y="1560267"/>
            <a:ext cx="570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可以看到这里会列出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的完整的类的定义的说明和它对应的方法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49947-8165-C249-BD67-9C29B50E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代码里面出现了没见过的类</a:t>
            </a:r>
            <a:r>
              <a:rPr kumimoji="1" lang="en-US" altLang="zh-CN" b="1" dirty="0"/>
              <a:t>/</a:t>
            </a:r>
            <a:r>
              <a:rPr kumimoji="1" lang="zh-CN" altLang="en-US" b="1" dirty="0"/>
              <a:t>方法</a:t>
            </a:r>
            <a:r>
              <a:rPr kumimoji="1" lang="en-US" altLang="zh-CN" b="1" dirty="0"/>
              <a:t>?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1EFCB-65BD-A147-9DC5-611327DE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1700" cy="4351338"/>
          </a:xfrm>
        </p:spPr>
        <p:txBody>
          <a:bodyPr/>
          <a:lstStyle/>
          <a:p>
            <a:r>
              <a:rPr kumimoji="1" lang="zh-CN" altLang="en-US" dirty="0"/>
              <a:t>（比较）偷懒的方法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百度、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Bing</a:t>
            </a:r>
            <a:r>
              <a:rPr kumimoji="1" lang="zh-CN" altLang="en-US" dirty="0"/>
              <a:t>查一下有没有讲解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直接不查，根据名字去猜测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通过代码的效果去猜类和方法的意思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有些时候还是挺有用的</a:t>
            </a:r>
            <a:r>
              <a:rPr kumimoji="1" lang="en-US" altLang="zh-CN" dirty="0"/>
              <a:t>/</a:t>
            </a:r>
            <a:r>
              <a:rPr kumimoji="1" lang="zh-CN" altLang="en-US" dirty="0"/>
              <a:t>但是不能一直这么用</a:t>
            </a:r>
            <a:endParaRPr kumimoji="1" lang="en-US" altLang="zh-CN" dirty="0"/>
          </a:p>
          <a:p>
            <a:r>
              <a:rPr kumimoji="1" lang="zh-CN" altLang="en-US" dirty="0"/>
              <a:t>（比较）正统的方法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</a:t>
            </a:r>
            <a:r>
              <a:rPr kumimoji="1" lang="zh-CN" altLang="en-US" b="1" dirty="0">
                <a:solidFill>
                  <a:srgbClr val="FF0000"/>
                </a:solidFill>
              </a:rPr>
              <a:t>官方</a:t>
            </a:r>
            <a:r>
              <a:rPr kumimoji="1" lang="zh-CN" altLang="en-US" dirty="0"/>
              <a:t>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QT: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</a:t>
            </a:r>
          </a:p>
          <a:p>
            <a:pPr lvl="1"/>
            <a:r>
              <a:rPr kumimoji="1" lang="en-US" altLang="zh-CN" dirty="0"/>
              <a:t>QT-5</a:t>
            </a:r>
            <a:r>
              <a:rPr kumimoji="1" lang="zh-CN" altLang="en-US" dirty="0"/>
              <a:t>的：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/qt-5/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F4794-C4D0-8840-A0CF-B600CBC3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93"/>
            <a:ext cx="12192000" cy="5717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FF3A4-EDB2-D746-ABF5-C36D5637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158175"/>
            <a:ext cx="12192000" cy="56622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86B5A7-DC0B-2045-835C-94CDF8700FC4}"/>
              </a:ext>
            </a:extLst>
          </p:cNvPr>
          <p:cNvSpPr/>
          <p:nvPr/>
        </p:nvSpPr>
        <p:spPr>
          <a:xfrm>
            <a:off x="4441371" y="1158175"/>
            <a:ext cx="2041072" cy="88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F0A44E-D32D-9C47-8516-FA2ABE4C2F44}"/>
              </a:ext>
            </a:extLst>
          </p:cNvPr>
          <p:cNvSpPr txBox="1"/>
          <p:nvPr/>
        </p:nvSpPr>
        <p:spPr>
          <a:xfrm>
            <a:off x="6996928" y="1472624"/>
            <a:ext cx="3334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搜索</a:t>
            </a:r>
            <a:r>
              <a:rPr kumimoji="1" lang="en-US" altLang="zh-CN" sz="3200" dirty="0" err="1">
                <a:solidFill>
                  <a:srgbClr val="FF0000"/>
                </a:solidFill>
              </a:rPr>
              <a:t>MainWindow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139A2D-49E5-224E-B0C7-38062016B3E0}"/>
              </a:ext>
            </a:extLst>
          </p:cNvPr>
          <p:cNvSpPr/>
          <p:nvPr/>
        </p:nvSpPr>
        <p:spPr>
          <a:xfrm>
            <a:off x="642257" y="4625275"/>
            <a:ext cx="4239986" cy="155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748C3C-83E0-5944-8F7C-6038AD61A32A}"/>
              </a:ext>
            </a:extLst>
          </p:cNvPr>
          <p:cNvCxnSpPr/>
          <p:nvPr/>
        </p:nvCxnSpPr>
        <p:spPr>
          <a:xfrm flipH="1">
            <a:off x="3004457" y="2041071"/>
            <a:ext cx="2188029" cy="2498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49947-8165-C249-BD67-9C29B50E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代码里面出现了没见过的类</a:t>
            </a:r>
            <a:r>
              <a:rPr kumimoji="1" lang="en-US" altLang="zh-CN" b="1" dirty="0"/>
              <a:t>/</a:t>
            </a:r>
            <a:r>
              <a:rPr kumimoji="1" lang="zh-CN" altLang="en-US" b="1" dirty="0"/>
              <a:t>方法</a:t>
            </a:r>
            <a:r>
              <a:rPr kumimoji="1" lang="en-US" altLang="zh-CN" b="1" dirty="0"/>
              <a:t>?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1EFCB-65BD-A147-9DC5-611327DE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1700" cy="4351338"/>
          </a:xfrm>
        </p:spPr>
        <p:txBody>
          <a:bodyPr/>
          <a:lstStyle/>
          <a:p>
            <a:r>
              <a:rPr kumimoji="1" lang="zh-CN" altLang="en-US" dirty="0"/>
              <a:t>（比较）偷懒的方法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百度、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Bing</a:t>
            </a:r>
            <a:r>
              <a:rPr kumimoji="1" lang="zh-CN" altLang="en-US" dirty="0"/>
              <a:t>查一下有没有讲解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直接不查，根据名字去猜测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通过代码的效果去猜类和方法的意思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有些时候还是挺有用的</a:t>
            </a:r>
            <a:r>
              <a:rPr kumimoji="1" lang="en-US" altLang="zh-CN" dirty="0"/>
              <a:t>/</a:t>
            </a:r>
            <a:r>
              <a:rPr kumimoji="1" lang="zh-CN" altLang="en-US" dirty="0"/>
              <a:t>但是不能一直这么用</a:t>
            </a:r>
            <a:endParaRPr kumimoji="1" lang="en-US" altLang="zh-CN" dirty="0"/>
          </a:p>
          <a:p>
            <a:r>
              <a:rPr kumimoji="1" lang="zh-CN" altLang="en-US" dirty="0"/>
              <a:t>（比较）正统的方法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</a:t>
            </a:r>
            <a:r>
              <a:rPr kumimoji="1" lang="zh-CN" altLang="en-US" b="1" dirty="0">
                <a:solidFill>
                  <a:srgbClr val="FF0000"/>
                </a:solidFill>
              </a:rPr>
              <a:t>官方</a:t>
            </a:r>
            <a:r>
              <a:rPr kumimoji="1" lang="zh-CN" altLang="en-US" dirty="0"/>
              <a:t>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QT: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</a:t>
            </a:r>
          </a:p>
          <a:p>
            <a:pPr lvl="1"/>
            <a:r>
              <a:rPr kumimoji="1" lang="en-US" altLang="zh-CN" dirty="0"/>
              <a:t>QT-5</a:t>
            </a:r>
            <a:r>
              <a:rPr kumimoji="1" lang="zh-CN" altLang="en-US" dirty="0"/>
              <a:t>的：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/qt-5/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F4794-C4D0-8840-A0CF-B600CBC3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93"/>
            <a:ext cx="12192000" cy="5717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FF3A4-EDB2-D746-ABF5-C36D5637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158175"/>
            <a:ext cx="12192000" cy="56622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86B5A7-DC0B-2045-835C-94CDF8700FC4}"/>
              </a:ext>
            </a:extLst>
          </p:cNvPr>
          <p:cNvSpPr/>
          <p:nvPr/>
        </p:nvSpPr>
        <p:spPr>
          <a:xfrm>
            <a:off x="4441371" y="1158175"/>
            <a:ext cx="2041072" cy="88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F0A44E-D32D-9C47-8516-FA2ABE4C2F44}"/>
              </a:ext>
            </a:extLst>
          </p:cNvPr>
          <p:cNvSpPr txBox="1"/>
          <p:nvPr/>
        </p:nvSpPr>
        <p:spPr>
          <a:xfrm>
            <a:off x="6482443" y="147602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搜索</a:t>
            </a:r>
            <a:r>
              <a:rPr kumimoji="1" lang="en-US" altLang="zh-CN" dirty="0" err="1">
                <a:solidFill>
                  <a:srgbClr val="FF0000"/>
                </a:solidFill>
              </a:rPr>
              <a:t>MainWindow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139A2D-49E5-224E-B0C7-38062016B3E0}"/>
              </a:ext>
            </a:extLst>
          </p:cNvPr>
          <p:cNvSpPr/>
          <p:nvPr/>
        </p:nvSpPr>
        <p:spPr>
          <a:xfrm>
            <a:off x="642257" y="4625275"/>
            <a:ext cx="4239986" cy="155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748C3C-83E0-5944-8F7C-6038AD61A32A}"/>
              </a:ext>
            </a:extLst>
          </p:cNvPr>
          <p:cNvCxnSpPr/>
          <p:nvPr/>
        </p:nvCxnSpPr>
        <p:spPr>
          <a:xfrm flipH="1">
            <a:off x="3004457" y="2041071"/>
            <a:ext cx="2188029" cy="2498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114709-6EB0-CB48-9F11-66181FE0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6" y="0"/>
            <a:ext cx="10649068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997EBF-972D-CB46-ABBD-51E6131459E2}"/>
              </a:ext>
            </a:extLst>
          </p:cNvPr>
          <p:cNvSpPr txBox="1"/>
          <p:nvPr/>
        </p:nvSpPr>
        <p:spPr>
          <a:xfrm>
            <a:off x="1636915" y="2705432"/>
            <a:ext cx="10621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solidFill>
                  <a:srgbClr val="FF0000"/>
                </a:solidFill>
              </a:rPr>
              <a:t>QMainWindow</a:t>
            </a:r>
            <a:r>
              <a:rPr kumimoji="1" lang="zh-CN" altLang="en-US" sz="3200" dirty="0">
                <a:solidFill>
                  <a:srgbClr val="FF0000"/>
                </a:solidFill>
              </a:rPr>
              <a:t>类的介绍，里面的方法的介绍，成员等都有</a:t>
            </a:r>
          </a:p>
        </p:txBody>
      </p:sp>
    </p:spTree>
    <p:extLst>
      <p:ext uri="{BB962C8B-B14F-4D97-AF65-F5344CB8AC3E}">
        <p14:creationId xmlns:p14="http://schemas.microsoft.com/office/powerpoint/2010/main" val="25165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善用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Context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Helper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查找官方文档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如果只是想快速了解一些类或者某些需求，可以直接搜索学习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DF3C1-247B-0EC2-4039-DA386652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3" y="4441824"/>
            <a:ext cx="11153434" cy="21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19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6198C-8560-DA00-7BA4-7AD96157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23" y="1342798"/>
            <a:ext cx="10626852" cy="551520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6542CD59-D154-70C7-F712-6FE18ABE101E}"/>
              </a:ext>
            </a:extLst>
          </p:cNvPr>
          <p:cNvSpPr/>
          <p:nvPr/>
        </p:nvSpPr>
        <p:spPr>
          <a:xfrm>
            <a:off x="1138203" y="5935850"/>
            <a:ext cx="7230882" cy="721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F7AC-84DA-9B8F-7279-90B19568145D}"/>
              </a:ext>
            </a:extLst>
          </p:cNvPr>
          <p:cNvSpPr txBox="1"/>
          <p:nvPr/>
        </p:nvSpPr>
        <p:spPr>
          <a:xfrm>
            <a:off x="8535400" y="593585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关键是这里的connect函数</a:t>
            </a:r>
          </a:p>
        </p:txBody>
      </p:sp>
    </p:spTree>
    <p:extLst>
      <p:ext uri="{BB962C8B-B14F-4D97-AF65-F5344CB8AC3E}">
        <p14:creationId xmlns:p14="http://schemas.microsoft.com/office/powerpoint/2010/main" val="35992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F7AC-84DA-9B8F-7279-90B19568145D}"/>
              </a:ext>
            </a:extLst>
          </p:cNvPr>
          <p:cNvSpPr txBox="1"/>
          <p:nvPr/>
        </p:nvSpPr>
        <p:spPr>
          <a:xfrm>
            <a:off x="7326532" y="2688705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简单理解</a:t>
            </a:r>
            <a:r>
              <a:rPr lang="zh-CN" altLang="en-US" b="1" dirty="0">
                <a:solidFill>
                  <a:srgbClr val="FF0000"/>
                </a:solidFill>
              </a:rPr>
              <a:t>，一个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r>
              <a:rPr lang="zh-CN" altLang="en-US" b="1" dirty="0">
                <a:solidFill>
                  <a:srgbClr val="FF0000"/>
                </a:solidFill>
              </a:rPr>
              <a:t>发送了一个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r>
              <a:rPr lang="zh-CN" altLang="en-US" b="1" dirty="0">
                <a:solidFill>
                  <a:srgbClr val="FF0000"/>
                </a:solidFill>
              </a:rPr>
              <a:t>相关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event</a:t>
            </a:r>
            <a:r>
              <a:rPr lang="zh-CN" altLang="en-US" b="1" dirty="0">
                <a:solidFill>
                  <a:srgbClr val="FF0000"/>
                </a:solidFill>
              </a:rPr>
              <a:t>给一个</a:t>
            </a:r>
            <a:r>
              <a:rPr lang="en-US" altLang="zh-CN" b="1" dirty="0">
                <a:solidFill>
                  <a:srgbClr val="FF0000"/>
                </a:solidFill>
              </a:rPr>
              <a:t>receiver</a:t>
            </a:r>
            <a:r>
              <a:rPr lang="zh-CN" altLang="en-US" b="1" dirty="0">
                <a:solidFill>
                  <a:srgbClr val="FF0000"/>
                </a:solidFill>
              </a:rPr>
              <a:t>，这个</a:t>
            </a:r>
            <a:r>
              <a:rPr lang="en-US" altLang="zh-CN" b="1" dirty="0">
                <a:solidFill>
                  <a:srgbClr val="FF0000"/>
                </a:solidFill>
              </a:rPr>
              <a:t>receiver</a:t>
            </a:r>
            <a:r>
              <a:rPr lang="zh-CN" altLang="en-US" b="1" dirty="0">
                <a:solidFill>
                  <a:srgbClr val="FF0000"/>
                </a:solidFill>
              </a:rPr>
              <a:t>调用了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一个对应的自己函数来处理收到的事件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3CC46-C917-595D-C4B6-A9B725A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174750"/>
            <a:ext cx="6235700" cy="4508500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6542CD59-D154-70C7-F712-6FE18ABE101E}"/>
              </a:ext>
            </a:extLst>
          </p:cNvPr>
          <p:cNvSpPr/>
          <p:nvPr/>
        </p:nvSpPr>
        <p:spPr>
          <a:xfrm>
            <a:off x="838199" y="1487838"/>
            <a:ext cx="7230882" cy="924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8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：绑定事件之计时器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DF3C1-247B-0EC2-4039-DA386652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3" y="4627528"/>
            <a:ext cx="11153434" cy="212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089DD-66F8-E944-5577-14448C25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407" y="1711308"/>
            <a:ext cx="2527300" cy="2895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AnalogClock</a:t>
            </a:r>
            <a:r>
              <a:rPr kumimoji="1" lang="zh-CN" altLang="en-US" dirty="0"/>
              <a:t>中用到了第一个事件：</a:t>
            </a:r>
            <a:r>
              <a:rPr kumimoji="1" lang="zh-CN" altLang="en-US" b="1" dirty="0"/>
              <a:t>计时器</a:t>
            </a:r>
            <a:endParaRPr kumimoji="1" lang="en-US" altLang="zh-CN" b="1" dirty="0"/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每个确定的时间会触发一个时间，时间是由我们来指定的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7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：绑定事件之计时器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089DD-66F8-E944-5577-14448C25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407" y="1711308"/>
            <a:ext cx="2527300" cy="2895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AnalogClock</a:t>
            </a:r>
            <a:r>
              <a:rPr kumimoji="1" lang="zh-CN" altLang="en-US" dirty="0"/>
              <a:t>中用到了第一个事件：</a:t>
            </a:r>
            <a:r>
              <a:rPr kumimoji="1" lang="zh-CN" altLang="en-US" b="1" dirty="0"/>
              <a:t>计时器</a:t>
            </a:r>
            <a:endParaRPr kumimoji="1" lang="en-US" altLang="zh-CN" b="1" dirty="0"/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每个确定的时间会触发一个时间，时间是由我们来指定的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E2EB9-7B2D-710A-704B-86D8F9C9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7528"/>
            <a:ext cx="12603006" cy="1833465"/>
          </a:xfrm>
          <a:prstGeom prst="rect">
            <a:avLst/>
          </a:prstGeom>
        </p:spPr>
      </p:pic>
      <p:sp>
        <p:nvSpPr>
          <p:cNvPr id="9" name="矩形 11">
            <a:extLst>
              <a:ext uri="{FF2B5EF4-FFF2-40B4-BE49-F238E27FC236}">
                <a16:creationId xmlns:a16="http://schemas.microsoft.com/office/drawing/2014/main" id="{B66AB0FF-30F3-DC40-E057-6F6DCF3E8C92}"/>
              </a:ext>
            </a:extLst>
          </p:cNvPr>
          <p:cNvSpPr/>
          <p:nvPr/>
        </p:nvSpPr>
        <p:spPr>
          <a:xfrm>
            <a:off x="729711" y="4653307"/>
            <a:ext cx="7230882" cy="63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990A2-9B16-5F7A-37E2-987FFD97BDAD}"/>
              </a:ext>
            </a:extLst>
          </p:cNvPr>
          <p:cNvSpPr txBox="1"/>
          <p:nvPr/>
        </p:nvSpPr>
        <p:spPr>
          <a:xfrm>
            <a:off x="1397050" y="4175751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Q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CN" b="1" dirty="0">
                <a:solidFill>
                  <a:srgbClr val="FF0000"/>
                </a:solidFill>
              </a:rPr>
              <a:t>imer负责产生时间</a:t>
            </a:r>
            <a:r>
              <a:rPr lang="zh-CN" altLang="en-US" b="1" dirty="0">
                <a:solidFill>
                  <a:srgbClr val="FF0000"/>
                </a:solidFill>
              </a:rPr>
              <a:t>，是</a:t>
            </a:r>
            <a:r>
              <a:rPr lang="en-US" altLang="zh-CN" b="1" dirty="0">
                <a:solidFill>
                  <a:srgbClr val="FF0000"/>
                </a:solidFill>
              </a:rPr>
              <a:t>connect</a:t>
            </a:r>
            <a:r>
              <a:rPr lang="zh-CN" altLang="en-US" b="1" dirty="0">
                <a:solidFill>
                  <a:srgbClr val="FF0000"/>
                </a:solidFill>
              </a:rPr>
              <a:t>里的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endParaRPr lang="en-CN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56330-1EC0-01FE-5545-BC4B84F6024C}"/>
              </a:ext>
            </a:extLst>
          </p:cNvPr>
          <p:cNvSpPr txBox="1"/>
          <p:nvPr/>
        </p:nvSpPr>
        <p:spPr>
          <a:xfrm>
            <a:off x="3498845" y="6228258"/>
            <a:ext cx="8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CN" b="1" dirty="0">
                <a:solidFill>
                  <a:srgbClr val="FF0000"/>
                </a:solidFill>
              </a:rPr>
              <a:t>tart表示每隔</a:t>
            </a:r>
            <a:r>
              <a:rPr lang="en-US" altLang="zh-CN" b="1" dirty="0">
                <a:solidFill>
                  <a:srgbClr val="FF0000"/>
                </a:solidFill>
              </a:rPr>
              <a:t>1000ms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timer</a:t>
            </a:r>
            <a:r>
              <a:rPr lang="zh-CN" altLang="en-US" b="1" dirty="0">
                <a:solidFill>
                  <a:srgbClr val="FF0000"/>
                </a:solidFill>
              </a:rPr>
              <a:t>会出现一个</a:t>
            </a:r>
            <a:r>
              <a:rPr lang="en-US" altLang="zh-CN" b="1" dirty="0">
                <a:solidFill>
                  <a:srgbClr val="FF0000"/>
                </a:solidFill>
              </a:rPr>
              <a:t>timeout</a:t>
            </a:r>
            <a:r>
              <a:rPr lang="zh-CN" altLang="en-US" b="1" dirty="0">
                <a:solidFill>
                  <a:srgbClr val="FF0000"/>
                </a:solidFill>
              </a:rPr>
              <a:t>的事件，其会触发上面的</a:t>
            </a:r>
            <a:r>
              <a:rPr lang="en-US" altLang="zh-CN" b="1" dirty="0" err="1">
                <a:solidFill>
                  <a:srgbClr val="FF0000"/>
                </a:solidFill>
              </a:rPr>
              <a:t>AnalogClock</a:t>
            </a:r>
            <a:r>
              <a:rPr lang="en-US" b="1" dirty="0" err="1">
                <a:solidFill>
                  <a:srgbClr val="FF0000"/>
                </a:solidFill>
              </a:rPr>
              <a:t>类的updat</a:t>
            </a:r>
            <a:r>
              <a:rPr lang="en-US" altLang="zh-CN" b="1" dirty="0" err="1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的方法</a:t>
            </a:r>
            <a:r>
              <a:rPr lang="zh-CN" altLang="en-US" b="1" dirty="0">
                <a:solidFill>
                  <a:srgbClr val="FF0000"/>
                </a:solidFill>
              </a:rPr>
              <a:t>（最终触发</a:t>
            </a:r>
            <a:r>
              <a:rPr lang="en-US" altLang="zh-CN" b="1" dirty="0" err="1">
                <a:solidFill>
                  <a:srgbClr val="FF0000"/>
                </a:solidFill>
              </a:rPr>
              <a:t>paintEvent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C803FB-5D71-D74B-B0D2-D6CE248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QT</a:t>
            </a:r>
            <a:r>
              <a:rPr lang="zh-CN" altLang="en-US" dirty="0"/>
              <a:t> </a:t>
            </a:r>
            <a:r>
              <a:rPr lang="en-CN" dirty="0"/>
              <a:t>Analog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F7946-5735-DB45-9A6E-911B9D54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2455982"/>
            <a:ext cx="4666781" cy="3781329"/>
          </a:xfrm>
        </p:spPr>
        <p:txBody>
          <a:bodyPr/>
          <a:lstStyle/>
          <a:p>
            <a:r>
              <a:rPr lang="en-CN" dirty="0"/>
              <a:t>返回欢迎页面</a:t>
            </a:r>
          </a:p>
          <a:p>
            <a:r>
              <a:rPr lang="en-CN" dirty="0"/>
              <a:t>点击示例</a:t>
            </a:r>
          </a:p>
          <a:p>
            <a:r>
              <a:rPr lang="en-CN" dirty="0"/>
              <a:t>找到Analog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2131-6201-D943-AE75-D91283AD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3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36EC6-FF60-FC41-8D69-A2BC4BA2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130420"/>
            <a:ext cx="6832418" cy="54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2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：绑定事件之按键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Practice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中的按键怎么处理呢？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通过</a:t>
            </a:r>
            <a:r>
              <a:rPr kumimoji="1" lang="en-US" altLang="zh-CN" dirty="0">
                <a:solidFill>
                  <a:srgbClr val="FF0000"/>
                </a:solidFill>
              </a:rPr>
              <a:t>override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keyPreesEvent</a:t>
            </a:r>
            <a:r>
              <a:rPr kumimoji="1" lang="zh-CN" altLang="en-US" dirty="0">
                <a:solidFill>
                  <a:srgbClr val="FF0000"/>
                </a:solidFill>
              </a:rPr>
              <a:t>这个函数来实现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99531-6AF8-C472-3CC2-AB742DA3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8" y="3149600"/>
            <a:ext cx="5854700" cy="3708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EA6051-38FA-B5C5-8408-50C78B409224}"/>
              </a:ext>
            </a:extLst>
          </p:cNvPr>
          <p:cNvSpPr/>
          <p:nvPr/>
        </p:nvSpPr>
        <p:spPr>
          <a:xfrm>
            <a:off x="533938" y="5345432"/>
            <a:ext cx="7230882" cy="63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80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：绑定事件之按键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Practice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中的按键怎么处理呢？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通过</a:t>
            </a:r>
            <a:r>
              <a:rPr kumimoji="1" lang="en-US" altLang="zh-CN" dirty="0">
                <a:solidFill>
                  <a:srgbClr val="FF0000"/>
                </a:solidFill>
              </a:rPr>
              <a:t>override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keyPreesEvent</a:t>
            </a:r>
            <a:r>
              <a:rPr kumimoji="1" lang="zh-CN" altLang="en-US" dirty="0">
                <a:solidFill>
                  <a:srgbClr val="FF0000"/>
                </a:solidFill>
              </a:rPr>
              <a:t>这个函数来实现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99531-6AF8-C472-3CC2-AB742DA3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8" y="3149600"/>
            <a:ext cx="5854700" cy="3708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EA6051-38FA-B5C5-8408-50C78B409224}"/>
              </a:ext>
            </a:extLst>
          </p:cNvPr>
          <p:cNvSpPr/>
          <p:nvPr/>
        </p:nvSpPr>
        <p:spPr>
          <a:xfrm>
            <a:off x="533938" y="5345432"/>
            <a:ext cx="7230882" cy="63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11F2-5343-4FA0-3D7F-8B9FED89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10" y="2806700"/>
            <a:ext cx="7213600" cy="2197100"/>
          </a:xfrm>
          <a:prstGeom prst="rect">
            <a:avLst/>
          </a:prstGeom>
        </p:spPr>
      </p:pic>
      <p:sp>
        <p:nvSpPr>
          <p:cNvPr id="7" name="矩形 11">
            <a:extLst>
              <a:ext uri="{FF2B5EF4-FFF2-40B4-BE49-F238E27FC236}">
                <a16:creationId xmlns:a16="http://schemas.microsoft.com/office/drawing/2014/main" id="{DC85706A-8EAD-34B4-FAFB-2C28B1C79D3A}"/>
              </a:ext>
            </a:extLst>
          </p:cNvPr>
          <p:cNvSpPr/>
          <p:nvPr/>
        </p:nvSpPr>
        <p:spPr>
          <a:xfrm>
            <a:off x="6096000" y="3429000"/>
            <a:ext cx="5150710" cy="140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57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类似效果的游戏</a:t>
            </a:r>
            <a:r>
              <a:rPr lang="en-US" dirty="0"/>
              <a:t>→</a:t>
            </a:r>
          </a:p>
          <a:p>
            <a:pPr lvl="1"/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C6453-FC66-EDBC-0CB9-B5643AE4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06" y="1353344"/>
            <a:ext cx="7353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DD227-DEDB-E33D-7B71-9B1E75DF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42" y="1386142"/>
            <a:ext cx="8216147" cy="52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0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r>
              <a:rPr lang="en-US" dirty="0" err="1"/>
              <a:t>菜单等涉及到</a:t>
            </a:r>
            <a:endParaRPr lang="en-US" dirty="0"/>
          </a:p>
          <a:p>
            <a:pPr lvl="1"/>
            <a:r>
              <a:rPr lang="en-US" altLang="zh-CN" dirty="0"/>
              <a:t>Menu,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等</a:t>
            </a:r>
            <a:br>
              <a:rPr lang="en-US" altLang="zh-CN" dirty="0"/>
            </a:br>
            <a:r>
              <a:rPr lang="en-US" altLang="zh-CN" dirty="0"/>
              <a:t>QT</a:t>
            </a:r>
            <a:r>
              <a:rPr lang="zh-CN" altLang="en-US" dirty="0"/>
              <a:t>的支持，需要</a:t>
            </a:r>
            <a:br>
              <a:rPr lang="en-US" altLang="zh-CN" dirty="0"/>
            </a:br>
            <a:r>
              <a:rPr lang="zh-CN" altLang="en-US" dirty="0"/>
              <a:t>大家自己学习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8C77-611C-D577-6F5A-994F594E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26" y="1480547"/>
            <a:ext cx="8156376" cy="54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r>
              <a:rPr lang="en-US" dirty="0" err="1"/>
              <a:t>菜单等涉及到</a:t>
            </a:r>
            <a:endParaRPr lang="en-US" dirty="0"/>
          </a:p>
          <a:p>
            <a:pPr lvl="1"/>
            <a:r>
              <a:rPr lang="en-US" altLang="zh-CN" dirty="0"/>
              <a:t>Menu,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等</a:t>
            </a:r>
            <a:br>
              <a:rPr lang="en-US" altLang="zh-CN" dirty="0"/>
            </a:br>
            <a:r>
              <a:rPr lang="en-US" altLang="zh-CN" dirty="0"/>
              <a:t>QT</a:t>
            </a:r>
            <a:r>
              <a:rPr lang="zh-CN" altLang="en-US" dirty="0"/>
              <a:t>的支持，需要</a:t>
            </a:r>
            <a:br>
              <a:rPr lang="en-US" altLang="zh-CN" dirty="0"/>
            </a:br>
            <a:r>
              <a:rPr lang="zh-CN" altLang="en-US" dirty="0"/>
              <a:t>大家自己学习</a:t>
            </a:r>
            <a:endParaRPr lang="en-US" altLang="zh-CN" dirty="0"/>
          </a:p>
          <a:p>
            <a:r>
              <a:rPr lang="en-US" dirty="0" err="1"/>
              <a:t>需要考虑多人和存档等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2B61B-0E96-3F6D-E6DC-D06A6682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80" y="1441341"/>
            <a:ext cx="6582301" cy="50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建议</a:t>
            </a:r>
            <a:r>
              <a:rPr lang="zh-CN" altLang="en-US" dirty="0"/>
              <a:t>：按照文档的分阶段任务展开</a:t>
            </a:r>
            <a:endParaRPr lang="en-US" altLang="zh-CN" dirty="0"/>
          </a:p>
          <a:p>
            <a:pPr lvl="1"/>
            <a:r>
              <a:rPr lang="zh-CN" altLang="en-US" dirty="0"/>
              <a:t>单人作业，严禁抄袭</a:t>
            </a:r>
            <a:endParaRPr lang="en-US" altLang="zh-CN" dirty="0"/>
          </a:p>
          <a:p>
            <a:pPr lvl="1"/>
            <a:r>
              <a:rPr lang="zh-CN" altLang="en-US" dirty="0"/>
              <a:t>下学期开学后答辩检查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360B4-D914-7974-F390-52BC4CA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07" y="2776603"/>
            <a:ext cx="5725440" cy="36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8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6720-0069-3F4E-8F24-1AA3DF7B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Main.c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47440-1BAD-3340-926E-F45C9214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QApplication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 err="1"/>
              <a:t>MainWindow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BDA3CD4-239F-E24F-8218-9D1E0A4D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6" y="1221778"/>
            <a:ext cx="5165436" cy="3662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84DBA0-36AF-D84F-A16A-56A7E84C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1" y="3121740"/>
            <a:ext cx="6299200" cy="939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C28AF1-3664-2840-9AF1-95D8FB3A92B6}"/>
              </a:ext>
            </a:extLst>
          </p:cNvPr>
          <p:cNvSpPr txBox="1"/>
          <p:nvPr/>
        </p:nvSpPr>
        <p:spPr>
          <a:xfrm>
            <a:off x="6096000" y="562273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documents:</a:t>
            </a:r>
          </a:p>
          <a:p>
            <a:pPr lvl="1"/>
            <a:r>
              <a:rPr kumimoji="1" lang="en" altLang="zh-CN" dirty="0">
                <a:hlinkClick r:id="rId4"/>
              </a:rPr>
              <a:t>https://doc.qt.io/qt-5/qapplication.html</a:t>
            </a:r>
            <a:r>
              <a:rPr kumimoji="1"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CEFB7E-A85C-304D-9A4B-E06D11F75F64}"/>
              </a:ext>
            </a:extLst>
          </p:cNvPr>
          <p:cNvSpPr txBox="1"/>
          <p:nvPr/>
        </p:nvSpPr>
        <p:spPr>
          <a:xfrm>
            <a:off x="201881" y="4595298"/>
            <a:ext cx="11990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" altLang="zh-CN" b="1" dirty="0"/>
              <a:t>int </a:t>
            </a:r>
            <a:r>
              <a:rPr lang="en" altLang="zh-CN" b="1" dirty="0" err="1"/>
              <a:t>QApplication</a:t>
            </a:r>
            <a:r>
              <a:rPr lang="en" altLang="zh-CN" b="1" dirty="0"/>
              <a:t>::exec()</a:t>
            </a:r>
          </a:p>
          <a:p>
            <a:pPr fontAlgn="base"/>
            <a:r>
              <a:rPr lang="en" altLang="zh-CN" dirty="0"/>
              <a:t>Enters the main event loop and waits until </a:t>
            </a:r>
            <a:r>
              <a:rPr lang="en" altLang="zh-CN" dirty="0">
                <a:hlinkClick r:id="rId5"/>
              </a:rPr>
              <a:t>exit</a:t>
            </a:r>
            <a:r>
              <a:rPr lang="en" altLang="zh-CN" dirty="0"/>
              <a:t>() is called, then returns the value that was set to </a:t>
            </a:r>
            <a:r>
              <a:rPr lang="en" altLang="zh-CN" dirty="0">
                <a:hlinkClick r:id="rId5"/>
              </a:rPr>
              <a:t>exit</a:t>
            </a:r>
            <a:r>
              <a:rPr lang="en" altLang="zh-CN" dirty="0"/>
              <a:t>() (which is 0 if </a:t>
            </a:r>
            <a:r>
              <a:rPr lang="en" altLang="zh-CN" dirty="0">
                <a:hlinkClick r:id="rId5"/>
              </a:rPr>
              <a:t>exit</a:t>
            </a:r>
            <a:r>
              <a:rPr lang="en" altLang="zh-CN" dirty="0"/>
              <a:t>() is called via </a:t>
            </a:r>
            <a:r>
              <a:rPr lang="en" altLang="zh-CN" dirty="0">
                <a:hlinkClick r:id="rId6"/>
              </a:rPr>
              <a:t>quit</a:t>
            </a:r>
            <a:r>
              <a:rPr lang="en" altLang="zh-CN" dirty="0"/>
              <a:t>()).</a:t>
            </a:r>
          </a:p>
          <a:p>
            <a:pPr fontAlgn="base"/>
            <a:r>
              <a:rPr lang="en" altLang="zh-CN" dirty="0"/>
              <a:t>It is necessary </a:t>
            </a:r>
            <a:r>
              <a:rPr lang="en" altLang="zh-CN" b="1" dirty="0">
                <a:solidFill>
                  <a:srgbClr val="FF0000"/>
                </a:solidFill>
              </a:rPr>
              <a:t>to call this function to start event handling</a:t>
            </a:r>
            <a:r>
              <a:rPr lang="en" altLang="zh-CN" dirty="0"/>
              <a:t>. The main event loop receives events from the window system and dispatches these to the application widgets.</a:t>
            </a:r>
          </a:p>
          <a:p>
            <a:pPr fontAlgn="base"/>
            <a:r>
              <a:rPr lang="en" altLang="zh-CN" dirty="0"/>
              <a:t>Generally, no user interaction can take place before calling exec(). As a special case, modal widgets like </a:t>
            </a:r>
            <a:r>
              <a:rPr lang="en" altLang="zh-CN" dirty="0">
                <a:hlinkClick r:id="rId7"/>
              </a:rPr>
              <a:t>QMessageBox</a:t>
            </a:r>
            <a:r>
              <a:rPr lang="en" altLang="zh-CN" dirty="0"/>
              <a:t> can be used before calling exec(), because modal widgets call exec() to start a local event loop.</a:t>
            </a:r>
          </a:p>
          <a:p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C4E984-26B6-E242-ABA1-BE8E49629721}"/>
              </a:ext>
            </a:extLst>
          </p:cNvPr>
          <p:cNvSpPr/>
          <p:nvPr/>
        </p:nvSpPr>
        <p:spPr>
          <a:xfrm>
            <a:off x="7739742" y="2547340"/>
            <a:ext cx="3614057" cy="57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5E1884A-84D4-E648-BC7B-12BC1E69C6B1}"/>
              </a:ext>
            </a:extLst>
          </p:cNvPr>
          <p:cNvSpPr/>
          <p:nvPr/>
        </p:nvSpPr>
        <p:spPr>
          <a:xfrm>
            <a:off x="7856683" y="3978277"/>
            <a:ext cx="2152732" cy="422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7EB655-D75D-BB4B-9304-6EB8438D866F}"/>
              </a:ext>
            </a:extLst>
          </p:cNvPr>
          <p:cNvSpPr txBox="1"/>
          <p:nvPr/>
        </p:nvSpPr>
        <p:spPr>
          <a:xfrm>
            <a:off x="233878" y="4143752"/>
            <a:ext cx="31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b="1" dirty="0"/>
              <a:t>管理</a:t>
            </a:r>
            <a:r>
              <a:rPr lang="en-US" altLang="zh-CN" b="1" dirty="0"/>
              <a:t>GUI</a:t>
            </a:r>
            <a:r>
              <a:rPr lang="zh-CN" altLang="en-US" b="1" dirty="0"/>
              <a:t>应用的控制流和配置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  <p:bldP spid="9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6720-0069-3F4E-8F24-1AA3DF7B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QMainWindow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E47440-1BAD-3340-926E-F45C92149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documents:</a:t>
            </a:r>
          </a:p>
          <a:p>
            <a:pPr lvl="1"/>
            <a:r>
              <a:rPr kumimoji="1" lang="en" altLang="zh-CN" dirty="0">
                <a:hlinkClick r:id="rId2"/>
              </a:rPr>
              <a:t>https://doc.qt.io/qt-5/qmainwindow.html</a:t>
            </a:r>
            <a:endParaRPr kumimoji="1" lang="en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55DC12-782D-A842-870F-3413FF87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4" y="2832409"/>
            <a:ext cx="4383656" cy="3906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C6A9EC-1C57-7542-AFF4-704592345B7F}"/>
              </a:ext>
            </a:extLst>
          </p:cNvPr>
          <p:cNvSpPr txBox="1"/>
          <p:nvPr/>
        </p:nvSpPr>
        <p:spPr>
          <a:xfrm>
            <a:off x="5039835" y="2994539"/>
            <a:ext cx="6606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" altLang="zh-CN" sz="2400" dirty="0"/>
              <a:t>A main window provides a framework for building </a:t>
            </a:r>
            <a:r>
              <a:rPr lang="en" altLang="zh-CN" sz="2400" b="1" dirty="0">
                <a:solidFill>
                  <a:srgbClr val="FF0000"/>
                </a:solidFill>
              </a:rPr>
              <a:t>an application's user interface</a:t>
            </a:r>
            <a:r>
              <a:rPr lang="en" altLang="zh-CN" sz="2400" dirty="0"/>
              <a:t>. Qt has </a:t>
            </a:r>
            <a:r>
              <a:rPr lang="en" altLang="zh-CN" sz="2400" dirty="0" err="1"/>
              <a:t>QMainWindow</a:t>
            </a:r>
            <a:r>
              <a:rPr lang="en" altLang="zh-CN" sz="2400" dirty="0"/>
              <a:t> and its </a:t>
            </a:r>
            <a:r>
              <a:rPr lang="en" altLang="zh-CN" sz="2400" dirty="0">
                <a:hlinkClick r:id="rId4"/>
              </a:rPr>
              <a:t>related classes</a:t>
            </a:r>
            <a:r>
              <a:rPr lang="en" altLang="zh-CN" sz="2400" dirty="0"/>
              <a:t> for main window management. </a:t>
            </a:r>
            <a:r>
              <a:rPr lang="en" altLang="zh-CN" sz="2400" dirty="0" err="1"/>
              <a:t>QMainWindow</a:t>
            </a:r>
            <a:r>
              <a:rPr lang="en" altLang="zh-CN" sz="2400" dirty="0"/>
              <a:t> has its own layout to which you can add </a:t>
            </a:r>
            <a:r>
              <a:rPr lang="en" altLang="zh-CN" sz="2400" dirty="0" err="1">
                <a:hlinkClick r:id="rId5"/>
              </a:rPr>
              <a:t>QToolBar</a:t>
            </a:r>
            <a:r>
              <a:rPr lang="en" altLang="zh-CN" sz="2400" dirty="0" err="1"/>
              <a:t>s</a:t>
            </a:r>
            <a:r>
              <a:rPr lang="en" altLang="zh-CN" sz="2400" dirty="0"/>
              <a:t>, </a:t>
            </a:r>
            <a:r>
              <a:rPr lang="en" altLang="zh-CN" sz="2400" dirty="0" err="1">
                <a:hlinkClick r:id="rId6"/>
              </a:rPr>
              <a:t>QDockWidget</a:t>
            </a:r>
            <a:r>
              <a:rPr lang="en" altLang="zh-CN" sz="2400" dirty="0" err="1"/>
              <a:t>s</a:t>
            </a:r>
            <a:r>
              <a:rPr lang="en" altLang="zh-CN" sz="2400" dirty="0"/>
              <a:t>, a </a:t>
            </a:r>
            <a:r>
              <a:rPr lang="en" altLang="zh-CN" sz="2400" dirty="0">
                <a:hlinkClick r:id="rId7"/>
              </a:rPr>
              <a:t>QMenuBar</a:t>
            </a:r>
            <a:r>
              <a:rPr lang="en" altLang="zh-CN" sz="2400" dirty="0"/>
              <a:t>, and a </a:t>
            </a:r>
            <a:r>
              <a:rPr lang="en" altLang="zh-CN" sz="2400" dirty="0">
                <a:hlinkClick r:id="rId8"/>
              </a:rPr>
              <a:t>QStatusBar</a:t>
            </a:r>
            <a:r>
              <a:rPr lang="en" altLang="zh-CN" sz="2400" dirty="0"/>
              <a:t>. The layout has a center area that can be occupied by any kind of widget. </a:t>
            </a:r>
          </a:p>
          <a:p>
            <a:br>
              <a:rPr lang="en" altLang="zh-CN" sz="2400" dirty="0"/>
            </a:b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1076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B6720-0069-3F4E-8F24-1AA3DF7B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QMainWindow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FF98F1-F5B3-5049-8DEF-554B0B13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830111"/>
            <a:ext cx="5165436" cy="366276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563328-26B0-E849-9AC5-9B2F9C75A162}"/>
              </a:ext>
            </a:extLst>
          </p:cNvPr>
          <p:cNvSpPr/>
          <p:nvPr/>
        </p:nvSpPr>
        <p:spPr>
          <a:xfrm>
            <a:off x="1140031" y="4661493"/>
            <a:ext cx="2541320" cy="884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11DE9A5-4FD5-BF4A-B34B-8A7B8433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144" y="1825625"/>
            <a:ext cx="6033655" cy="4351338"/>
          </a:xfrm>
          <a:ln>
            <a:noFill/>
          </a:ln>
        </p:spPr>
        <p:txBody>
          <a:bodyPr/>
          <a:lstStyle/>
          <a:p>
            <a:r>
              <a:rPr lang="en-US" altLang="zh-CN" dirty="0" err="1"/>
              <a:t>MainWindow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customized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QMainWindow</a:t>
            </a:r>
            <a:endParaRPr lang="en-US" altLang="zh-CN" dirty="0"/>
          </a:p>
          <a:p>
            <a:pPr lvl="1"/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(into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w)</a:t>
            </a:r>
          </a:p>
          <a:p>
            <a:pPr lvl="1"/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i="1" dirty="0" err="1">
                <a:solidFill>
                  <a:srgbClr val="FF0000"/>
                </a:solidFill>
              </a:rPr>
              <a:t>w.show</a:t>
            </a:r>
            <a:r>
              <a:rPr lang="en-US" altLang="zh-CN" i="1" dirty="0">
                <a:solidFill>
                  <a:srgbClr val="FF0000"/>
                </a:solidFill>
              </a:rPr>
              <a:t>()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A5CC7F-78C8-504B-99FD-B5C47B28B039}"/>
              </a:ext>
            </a:extLst>
          </p:cNvPr>
          <p:cNvGrpSpPr/>
          <p:nvPr/>
        </p:nvGrpSpPr>
        <p:grpSpPr>
          <a:xfrm>
            <a:off x="6096000" y="4099271"/>
            <a:ext cx="4112489" cy="2212629"/>
            <a:chOff x="6096000" y="4099271"/>
            <a:chExt cx="4112489" cy="221262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84E26D-B248-9D4D-B6A7-671A75BF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099271"/>
              <a:ext cx="4112489" cy="149043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0CF9B1A-3701-D643-9F4E-401A9ED0028B}"/>
                </a:ext>
              </a:extLst>
            </p:cNvPr>
            <p:cNvSpPr txBox="1"/>
            <p:nvPr/>
          </p:nvSpPr>
          <p:spPr>
            <a:xfrm>
              <a:off x="6096000" y="5665569"/>
              <a:ext cx="3812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show()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is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a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method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to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display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the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main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window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0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C803FB-5D71-D74B-B0D2-D6CE248A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QT</a:t>
            </a:r>
            <a:r>
              <a:rPr lang="zh-CN" altLang="en-US" dirty="0"/>
              <a:t> </a:t>
            </a:r>
            <a:r>
              <a:rPr lang="en-CN" dirty="0"/>
              <a:t>Analog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F7946-5735-DB45-9A6E-911B9D54E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2246242"/>
            <a:ext cx="3304504" cy="3991069"/>
          </a:xfrm>
        </p:spPr>
        <p:txBody>
          <a:bodyPr/>
          <a:lstStyle/>
          <a:p>
            <a:r>
              <a:rPr lang="en-CN" dirty="0"/>
              <a:t>会弹出文档</a:t>
            </a:r>
            <a:r>
              <a:rPr lang="zh-CN" altLang="en-US" dirty="0"/>
              <a:t>，可以看一看</a:t>
            </a:r>
            <a:endParaRPr lang="en-CN" dirty="0"/>
          </a:p>
          <a:p>
            <a:r>
              <a:rPr lang="en-CN" dirty="0"/>
              <a:t>在项目配置界面</a:t>
            </a:r>
            <a:r>
              <a:rPr lang="zh-CN" altLang="en-US" dirty="0"/>
              <a:t>，点击 </a:t>
            </a:r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2131-6201-D943-AE75-D91283AD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4</a:t>
            </a:fld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9C2AD-744D-8D40-93BC-4429F1A1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95" y="1500642"/>
            <a:ext cx="8346525" cy="47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76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23110-C921-3F43-BD34-BA6D29AD6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End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4E592-C0A4-EB4D-9DC9-05CF18174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84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26C7-0D6B-C04B-8735-A224B81E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QT</a:t>
            </a:r>
            <a:r>
              <a:rPr lang="zh-CN" altLang="en-US" dirty="0"/>
              <a:t> </a:t>
            </a:r>
            <a:r>
              <a:rPr lang="en-CN" dirty="0"/>
              <a:t>Analog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2AB7-2082-624B-B8EE-04E0F380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967948"/>
            <a:ext cx="4738789" cy="4269364"/>
          </a:xfrm>
        </p:spPr>
        <p:txBody>
          <a:bodyPr/>
          <a:lstStyle/>
          <a:p>
            <a:r>
              <a:rPr lang="en-CN" dirty="0"/>
              <a:t>等待配置完毕</a:t>
            </a:r>
          </a:p>
          <a:p>
            <a:r>
              <a:rPr lang="en-CN" dirty="0"/>
              <a:t>可以看到</a:t>
            </a:r>
            <a:r>
              <a:rPr lang="zh-CN" altLang="en-US" dirty="0"/>
              <a:t> </a:t>
            </a:r>
            <a:r>
              <a:rPr lang="en-US" altLang="zh-CN" dirty="0" err="1"/>
              <a:t>analogclock</a:t>
            </a:r>
            <a:r>
              <a:rPr lang="zh-CN" altLang="en-US" dirty="0"/>
              <a:t> 项目</a:t>
            </a:r>
            <a:endParaRPr lang="en-US" altLang="zh-CN" dirty="0"/>
          </a:p>
          <a:p>
            <a:r>
              <a:rPr lang="en-US" altLang="zh-CN" dirty="0" err="1"/>
              <a:t>Analogclock</a:t>
            </a:r>
            <a:r>
              <a:rPr lang="zh-CN" altLang="en-US" dirty="0"/>
              <a:t> 为加粗，表示此为当前项目</a:t>
            </a:r>
            <a:endParaRPr lang="en-US" altLang="zh-CN" dirty="0"/>
          </a:p>
          <a:p>
            <a:r>
              <a:rPr lang="zh-CN" altLang="en-US" dirty="0"/>
              <a:t>点击运行按钮会运行当前项目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7C9E1-8CD6-034A-AF9A-537611F5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CC8B8-6949-5B4B-B1F3-4A24A5F5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1155931"/>
            <a:ext cx="6568494" cy="51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5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5376-1106-514D-B8DE-EB95FED7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QT</a:t>
            </a:r>
            <a:r>
              <a:rPr lang="zh-CN" altLang="en-US" dirty="0"/>
              <a:t> </a:t>
            </a:r>
            <a:r>
              <a:rPr lang="en-CN" dirty="0"/>
              <a:t>Analog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602D-6AF3-1241-838E-CAD3BE447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853"/>
            <a:ext cx="10515600" cy="3834109"/>
          </a:xfrm>
        </p:spPr>
        <p:txBody>
          <a:bodyPr/>
          <a:lstStyle/>
          <a:p>
            <a:r>
              <a:rPr lang="en-CN" dirty="0"/>
              <a:t>看到此窗口表示运行成功</a:t>
            </a:r>
          </a:p>
          <a:p>
            <a:r>
              <a:rPr lang="en-CN" dirty="0"/>
              <a:t>此窗口可拖动和调整大小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63FA6-12FE-A04E-B0BF-64726F6E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6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A0AB8-6281-5B48-B7E1-45AFFB17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017291"/>
            <a:ext cx="5549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GUI</a:t>
            </a:r>
            <a:r>
              <a:rPr kumimoji="1" lang="zh-CN" altLang="en-US" dirty="0"/>
              <a:t>编程：通常是事件驱动的 </a:t>
            </a:r>
            <a:r>
              <a:rPr kumimoji="1" lang="en-US" altLang="zh-CN" dirty="0"/>
              <a:t>(Event-driven)</a:t>
            </a:r>
          </a:p>
          <a:p>
            <a:pPr lvl="1"/>
            <a:r>
              <a:rPr kumimoji="1" lang="zh-CN" altLang="en-US" dirty="0"/>
              <a:t>当发生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某个事件</a:t>
            </a:r>
            <a:r>
              <a:rPr kumimoji="1" lang="zh-CN" altLang="en-US" dirty="0"/>
              <a:t>的时候，程序对事件进行相应的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处理（调用处理函数）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在淘宝上，当我们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点击购买</a:t>
            </a:r>
            <a:r>
              <a:rPr kumimoji="1" lang="zh-CN" altLang="en-US" dirty="0"/>
              <a:t>时，淘宝应用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弹出对应的付款界面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7331C-B411-3A00-21CD-E7C1BDA0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62991"/>
            <a:ext cx="4058774" cy="252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1C542-F292-2A6D-6E6E-866A5539C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554" y="4214811"/>
            <a:ext cx="3435592" cy="23298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0FEB38-9FF7-0DF0-AA5D-56A9F0366E83}"/>
              </a:ext>
            </a:extLst>
          </p:cNvPr>
          <p:cNvSpPr/>
          <p:nvPr/>
        </p:nvSpPr>
        <p:spPr>
          <a:xfrm>
            <a:off x="838200" y="4399472"/>
            <a:ext cx="680049" cy="7591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8BAACF-05D7-260C-3F7F-8B4ADF24B3E6}"/>
              </a:ext>
            </a:extLst>
          </p:cNvPr>
          <p:cNvSpPr/>
          <p:nvPr/>
        </p:nvSpPr>
        <p:spPr>
          <a:xfrm>
            <a:off x="6847554" y="5000191"/>
            <a:ext cx="3530886" cy="1492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471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GUI</a:t>
            </a:r>
            <a:r>
              <a:rPr kumimoji="1" lang="zh-CN" altLang="en-US" dirty="0"/>
              <a:t>编程：通常是事件驱动的 </a:t>
            </a:r>
            <a:r>
              <a:rPr kumimoji="1" lang="en-US" altLang="zh-CN" dirty="0"/>
              <a:t>(Event-driven)</a:t>
            </a:r>
          </a:p>
          <a:p>
            <a:pPr lvl="1"/>
            <a:r>
              <a:rPr kumimoji="1" lang="zh-CN" altLang="en-US" dirty="0"/>
              <a:t>当发生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某个事件</a:t>
            </a:r>
            <a:r>
              <a:rPr kumimoji="1" lang="zh-CN" altLang="en-US" dirty="0"/>
              <a:t>的时候，程序对事件进行相应的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处理（调用处理函数）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在淘宝上，当我们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点击购买</a:t>
            </a:r>
            <a:r>
              <a:rPr kumimoji="1" lang="zh-CN" altLang="en-US" dirty="0"/>
              <a:t>时，淘宝应用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弹出对应的付款界面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kumimoji="1" lang="zh-CN" altLang="en-US" dirty="0"/>
              <a:t>什么是事件？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可以简单地理解为我们的应用能够感知到的外界的变化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zh-CN" altLang="en-US" dirty="0"/>
              <a:t>对于基于</a:t>
            </a:r>
            <a:r>
              <a:rPr kumimoji="1" lang="en-US" altLang="zh-CN" dirty="0"/>
              <a:t>QT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GUI</a:t>
            </a:r>
            <a:r>
              <a:rPr kumimoji="1" lang="zh-CN" altLang="en-US" dirty="0"/>
              <a:t>应用而言，事件包括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计时器、键盘按键、鼠标点击等</a:t>
            </a:r>
            <a:endParaRPr kumimoji="1" lang="en-US" altLang="zh-CN" dirty="0"/>
          </a:p>
          <a:p>
            <a:r>
              <a:rPr kumimoji="1" lang="zh-CN" altLang="en-US" dirty="0"/>
              <a:t>什么是处理函数</a:t>
            </a:r>
            <a:r>
              <a:rPr kumimoji="1" lang="en-US" altLang="zh-CN" dirty="0"/>
              <a:t>?</a:t>
            </a:r>
          </a:p>
          <a:p>
            <a:pPr lvl="1"/>
            <a:r>
              <a:rPr kumimoji="1" lang="zh-CN" altLang="en-US" dirty="0"/>
              <a:t>开发者自己写的，针对具体的应用逻辑在事件发生的时候做的操作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比如上面的例子里，淘宝的开发者对应点击购买的处理是：弹出窗口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76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编程的大体框架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1025" name="Picture 1" descr="page2image22000656">
            <a:extLst>
              <a:ext uri="{FF2B5EF4-FFF2-40B4-BE49-F238E27FC236}">
                <a16:creationId xmlns:a16="http://schemas.microsoft.com/office/drawing/2014/main" id="{6771BFA9-77D4-B2F4-D891-7686AC81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40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BA94488-B7E1-3A4B-C5C9-3AD5D2D1D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33" y="1648062"/>
            <a:ext cx="7834489" cy="452431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08754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int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main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准备一些基本的界面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prepare_display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为事件绑定处理函数，这部分往往和准备界面是混在一起的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这里单独提出来，主要是为了突出事件和处理函数的重要性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bind_handlers_to_events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();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开始进入主循环，只要程序不退出，该循环不会退出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for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(;;)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等待一个事件发生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event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961919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=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wait_for_event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获取绑定在该事件上的处理函数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handlers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961919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=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get_handlers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event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);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调用这些绑定在事件上的处理函数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A85400"/>
                </a:solidFill>
                <a:latin typeface="Arial" panose="020B0604020202020204" pitchFamily="34" charset="0"/>
                <a:ea typeface="PingFangSC" panose="020B0400000000000000" pitchFamily="34" charset="-122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for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 in handlers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return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F6642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0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8A85C-AC8D-9A39-93F3-CCFB0FA90B7B}"/>
              </a:ext>
            </a:extLst>
          </p:cNvPr>
          <p:cNvSpPr/>
          <p:nvPr/>
        </p:nvSpPr>
        <p:spPr>
          <a:xfrm>
            <a:off x="575733" y="2156178"/>
            <a:ext cx="8760178" cy="10385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82C69-0962-7A27-6A32-F83599BF3283}"/>
              </a:ext>
            </a:extLst>
          </p:cNvPr>
          <p:cNvSpPr txBox="1"/>
          <p:nvPr/>
        </p:nvSpPr>
        <p:spPr>
          <a:xfrm>
            <a:off x="5859988" y="1215088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阶段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b="1" dirty="0"/>
              <a:t>①</a:t>
            </a:r>
            <a:r>
              <a:rPr lang="zh-CN" altLang="en-US" b="1" dirty="0"/>
              <a:t>准备基本的界面内容（比如形状，图片，按钮等）</a:t>
            </a:r>
            <a:endParaRPr lang="en-US" altLang="zh-CN" b="1" dirty="0"/>
          </a:p>
          <a:p>
            <a:r>
              <a:rPr lang="en-CN" b="1" dirty="0"/>
              <a:t>②把这个界面上的内容和对应的事件进行绑定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E6405-35AE-0EF8-B76B-6E7E2C6EF957}"/>
              </a:ext>
            </a:extLst>
          </p:cNvPr>
          <p:cNvSpPr/>
          <p:nvPr/>
        </p:nvSpPr>
        <p:spPr>
          <a:xfrm>
            <a:off x="575733" y="3462222"/>
            <a:ext cx="8342489" cy="2180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37EDF-428D-7CE3-26DE-70C18B415D38}"/>
              </a:ext>
            </a:extLst>
          </p:cNvPr>
          <p:cNvSpPr txBox="1"/>
          <p:nvPr/>
        </p:nvSpPr>
        <p:spPr>
          <a:xfrm>
            <a:off x="5267322" y="5642912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阶段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endParaRPr lang="en-CN" altLang="zh-CN" b="1" dirty="0"/>
          </a:p>
          <a:p>
            <a:r>
              <a:rPr lang="zh-CN" altLang="en-CN" b="1" dirty="0"/>
              <a:t>进入</a:t>
            </a:r>
            <a:r>
              <a:rPr lang="zh-CN" altLang="en-US" b="1" dirty="0"/>
              <a:t>一个循环，如果有事件发生，就执行对应的处理函数，</a:t>
            </a:r>
            <a:endParaRPr lang="en-US" altLang="zh-CN" b="1" dirty="0"/>
          </a:p>
          <a:p>
            <a:r>
              <a:rPr lang="zh-CN" altLang="en-US" b="1" dirty="0"/>
              <a:t>如果没有，就不做操作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7599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2093</Words>
  <Application>Microsoft Office PowerPoint</Application>
  <PresentationFormat>宽屏</PresentationFormat>
  <Paragraphs>216</Paragraphs>
  <Slides>40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Arial Unicode MS</vt:lpstr>
      <vt:lpstr>等线</vt:lpstr>
      <vt:lpstr>等线 Light</vt:lpstr>
      <vt:lpstr>Arial</vt:lpstr>
      <vt:lpstr>Office 主题​​</vt:lpstr>
      <vt:lpstr>GUI与QT基础 &amp;&amp; 连连看(QLink)大作业项目要求</vt:lpstr>
      <vt:lpstr>GUI 编程</vt:lpstr>
      <vt:lpstr>QT Analog Clock Example</vt:lpstr>
      <vt:lpstr>QT Analog Clock Example</vt:lpstr>
      <vt:lpstr>QT Analog Clock Example</vt:lpstr>
      <vt:lpstr>QT Analog Clock Example</vt:lpstr>
      <vt:lpstr>GUI 编程</vt:lpstr>
      <vt:lpstr>GUI 编程</vt:lpstr>
      <vt:lpstr>GUI 编程的大体框架</vt:lpstr>
      <vt:lpstr>QT是怎么映射到这个GUI编程框架上的呢？</vt:lpstr>
      <vt:lpstr>QT GUI自学路径</vt:lpstr>
      <vt:lpstr>QT GUI暑期自学路径</vt:lpstr>
      <vt:lpstr>QT GUI编程 阶段1：绘图</vt:lpstr>
      <vt:lpstr>QT GUI编程 阶段1：绘图 （2）</vt:lpstr>
      <vt:lpstr>QT GUI编程 阶段1：绘图 （2）</vt:lpstr>
      <vt:lpstr>QT GUI编程 阶段1：绘图 （3）</vt:lpstr>
      <vt:lpstr>QT GUI编程 阶段1：绘图 （3）</vt:lpstr>
      <vt:lpstr>QT GUI编程 阶段1：绘图 （4）</vt:lpstr>
      <vt:lpstr>QT GUI编程 阶段1：绘图 （4）</vt:lpstr>
      <vt:lpstr>QT GUI编程 阶段1：绘图 （4）</vt:lpstr>
      <vt:lpstr>QT GUI编程 阶段1：绘图 （4）</vt:lpstr>
      <vt:lpstr>代码里面出现了没见过的类/方法?</vt:lpstr>
      <vt:lpstr>代码里面出现了没见过的类/方法?</vt:lpstr>
      <vt:lpstr>QT GUI编程 阶段1：绘图 （4）</vt:lpstr>
      <vt:lpstr>QT GUI编程 阶段2：事件绑定与处理</vt:lpstr>
      <vt:lpstr>QT GUI编程 阶段2：事件绑定与处理</vt:lpstr>
      <vt:lpstr>QT GUI编程 阶段2：事件绑定与处理</vt:lpstr>
      <vt:lpstr>QT GUI编程 阶段2：绑定事件之计时器</vt:lpstr>
      <vt:lpstr>QT GUI编程 阶段2：绑定事件之计时器</vt:lpstr>
      <vt:lpstr>QT GUI编程 阶段2：绑定事件之按键</vt:lpstr>
      <vt:lpstr>QT GUI编程 阶段2：绑定事件之按键</vt:lpstr>
      <vt:lpstr>Project1: Qlink (连连看项目)</vt:lpstr>
      <vt:lpstr>Project1: Qlink (连连看项目)</vt:lpstr>
      <vt:lpstr>Project1: Qlink (连连看项目)</vt:lpstr>
      <vt:lpstr>Project1: Qlink (连连看项目)</vt:lpstr>
      <vt:lpstr>Project1: Qlink (连连看项目)</vt:lpstr>
      <vt:lpstr>Main.c</vt:lpstr>
      <vt:lpstr>QMainWindow</vt:lpstr>
      <vt:lpstr>QMainWindow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 Review</dc:title>
  <dc:creator>Dong Du</dc:creator>
  <cp:lastModifiedBy>LIRUOBIN</cp:lastModifiedBy>
  <cp:revision>71</cp:revision>
  <dcterms:created xsi:type="dcterms:W3CDTF">2021-11-02T07:10:57Z</dcterms:created>
  <dcterms:modified xsi:type="dcterms:W3CDTF">2023-06-23T11:30:33Z</dcterms:modified>
</cp:coreProperties>
</file>